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glb" ContentType="model/gltf.binary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35" r:id="rId4"/>
  </p:sldMasterIdLst>
  <p:notesMasterIdLst>
    <p:notesMasterId r:id="rId15"/>
  </p:notesMasterIdLst>
  <p:sldIdLst>
    <p:sldId id="271" r:id="rId5"/>
    <p:sldId id="269" r:id="rId6"/>
    <p:sldId id="263" r:id="rId7"/>
    <p:sldId id="277" r:id="rId8"/>
    <p:sldId id="278" r:id="rId9"/>
    <p:sldId id="273" r:id="rId10"/>
    <p:sldId id="279" r:id="rId11"/>
    <p:sldId id="281" r:id="rId12"/>
    <p:sldId id="282" r:id="rId13"/>
    <p:sldId id="28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57" autoAdjust="0"/>
  </p:normalViewPr>
  <p:slideViewPr>
    <p:cSldViewPr snapToGrid="0">
      <p:cViewPr varScale="1">
        <p:scale>
          <a:sx n="48" d="100"/>
          <a:sy n="48" d="100"/>
        </p:scale>
        <p:origin x="-9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7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7771-3FAA-4D43-A059-9A7D838C2880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68C18-1BF1-F447-95ED-60EAAE354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175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E4CD45F-9731-4183-BB31-8AC49AF6D188}" type="datetime1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350005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6A22-AF30-468E-86B5-CFA2D558D011}" type="datetime1">
              <a:rPr lang="en-US" noProof="0" smtClean="0"/>
              <a:pPr/>
              <a:t>10/25/2020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423573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05A8-75DD-4217-B77A-379557EEC3BC}" type="datetime1">
              <a:rPr lang="en-US" noProof="0" smtClean="0"/>
              <a:pPr/>
              <a:t>10/25/2020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2139611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D4D4-2C46-4036-BAAF-6934DBD0611B}" type="datetime1">
              <a:rPr lang="en-US" noProof="0" smtClean="0"/>
              <a:pPr/>
              <a:t>10/25/2020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1745950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9CC-1063-4899-AB46-31AC6315323E}" type="datetime1">
              <a:rPr lang="en-US" noProof="0" smtClean="0"/>
              <a:pPr/>
              <a:t>10/25/2020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632096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DFC1-1634-44F3-942F-50A566F1C9C9}" type="datetime1">
              <a:rPr lang="en-US" noProof="0" smtClean="0"/>
              <a:pPr/>
              <a:t>10/25/2020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3481980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6795-3190-4BF2-9573-E3D74C46DAB6}" type="datetime1">
              <a:rPr lang="en-US" noProof="0" smtClean="0"/>
              <a:pPr/>
              <a:t>10/25/2020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1780584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1996-E8BD-4D77-AA38-F61F13033FC2}" type="datetime1">
              <a:rPr lang="en-US" noProof="0" smtClean="0"/>
              <a:pPr/>
              <a:t>10/25/2020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3865971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A08F-DF8A-46C0-B924-676ECC911F97}" type="datetime1">
              <a:rPr lang="en-US" noProof="0" smtClean="0"/>
              <a:pPr/>
              <a:t>10/25/2020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462767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BB28C7-535A-4882-93A3-D21A36F31885}" type="datetime1">
              <a:rPr lang="en-US" noProof="0" smtClean="0"/>
              <a:pPr/>
              <a:t>10/25/2020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FBC751F3-ABD6-4995-8494-4932D12ACE1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26063" y="559678"/>
            <a:ext cx="6103937" cy="519183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448974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80DB49-E40D-4A3F-B1AF-CC141DA64A3B}" type="datetime1">
              <a:rPr lang="en-US" noProof="0" smtClean="0"/>
              <a:pPr/>
              <a:t>10/25/2020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1245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34E53-0D25-4C83-8015-F6D0C09EEE48}" type="datetime1">
              <a:rPr lang="en-US" noProof="0" smtClean="0"/>
              <a:pPr/>
              <a:t>10/25/2020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2BBC3F5-ED10-480D-9EFA-6179DB9B1F81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B136B44B-941E-44A0-930E-A5FE812D3B65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47247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137A75DA-C6FF-4420-94B9-E3338D1F9A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Portrait Photo</a:t>
            </a:r>
          </a:p>
        </p:txBody>
      </p:sp>
    </p:spTree>
    <p:extLst>
      <p:ext uri="{BB962C8B-B14F-4D97-AF65-F5344CB8AC3E}">
        <p14:creationId xmlns:p14="http://schemas.microsoft.com/office/powerpoint/2010/main" xmlns="" val="182742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orient="horz" pos="79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E2565D1-06D8-4141-9B5F-95C29313C16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xmlns="" id="{04FBD4F5-432F-4C2D-A734-6CC48615FF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20400-912A-4F01-90C1-139C956691AA}" type="datetime1">
              <a:rPr lang="en-US" noProof="0" smtClean="0"/>
              <a:pPr/>
              <a:t>10/25/2020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3837580B-9009-4524-B820-7ACB27BC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54F1A406-73A8-450C-B21C-AA9616F476C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77954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 / Icon Bullet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CAA2-6D65-4133-B492-9FF7A1463A97}" type="datetime1">
              <a:rPr lang="en-US" noProof="0" smtClean="0"/>
              <a:pPr/>
              <a:t>10/25/2020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0CF91DE7-F23F-444D-B56E-B059EC98D9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xmlns="" id="{DD8B7AFB-040F-4222-BF21-649EEB9B76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xmlns="" id="{36C44B50-DCD8-4661-AE20-1744F5052F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xmlns="" id="{C0107EA4-5D36-4C90-97D0-F9F14116B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xmlns="" id="{CB22D40E-097C-4007-9190-A374980653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xmlns="" id="{D385A57E-D5E6-4E0A-BE4C-C1B40196AB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xmlns="" id="{3D1BBD84-BA1A-4F7F-BD78-6D42162E33D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xmlns="" id="{75DDD589-ADD5-491E-B180-F1FCDF9ED6A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8" name="Picture Placeholder 26">
            <a:extLst>
              <a:ext uri="{FF2B5EF4-FFF2-40B4-BE49-F238E27FC236}">
                <a16:creationId xmlns:a16="http://schemas.microsoft.com/office/drawing/2014/main" xmlns="" id="{BFFFDD99-5C1A-4C7C-8FA2-BEA3DB4BA8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9" name="Picture Placeholder 30">
            <a:extLst>
              <a:ext uri="{FF2B5EF4-FFF2-40B4-BE49-F238E27FC236}">
                <a16:creationId xmlns:a16="http://schemas.microsoft.com/office/drawing/2014/main" xmlns="" id="{23C5456C-A352-4CF6-8671-B2572BAD518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0" name="Picture Placeholder 32">
            <a:extLst>
              <a:ext uri="{FF2B5EF4-FFF2-40B4-BE49-F238E27FC236}">
                <a16:creationId xmlns:a16="http://schemas.microsoft.com/office/drawing/2014/main" xmlns="" id="{C7C33AAD-B12F-4AA1-80BD-D7D3D1304B9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1" name="Picture Placeholder 34">
            <a:extLst>
              <a:ext uri="{FF2B5EF4-FFF2-40B4-BE49-F238E27FC236}">
                <a16:creationId xmlns:a16="http://schemas.microsoft.com/office/drawing/2014/main" xmlns="" id="{E2951AF1-2CE3-48B5-9CF3-7488DCDF329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4187982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Bullets in a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2550" y="2019300"/>
            <a:ext cx="1944000" cy="2700000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28EF-EE27-446B-8A88-278BD2538400}" type="datetime1">
              <a:rPr lang="en-US" noProof="0" smtClean="0"/>
              <a:pPr/>
              <a:t>10/25/2020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617748B7-E5B4-4481-8BBD-FA336F544D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806" y="2019300"/>
            <a:ext cx="1943100" cy="2700000"/>
          </a:xfr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47DBBB1B-8761-455D-AD09-0A48C1ED2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163" y="2019300"/>
            <a:ext cx="1943100" cy="2700000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99000">
                <a:schemeClr val="accent5">
                  <a:lumMod val="20000"/>
                  <a:lumOff val="80000"/>
                </a:schemeClr>
              </a:gs>
              <a:gs pos="100000">
                <a:schemeClr val="accent5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701A7388-8628-470F-82E9-729C86AAFD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0550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CAE5D4FA-2556-4640-8793-063247AA27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3356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8379251E-EDF2-4AC5-AB5B-C1FD66A9D6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5713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01316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Image / Icon Bulle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xmlns="" id="{4C028BF1-8F7F-4E8E-9D47-05D46323E336}"/>
              </a:ext>
            </a:extLst>
          </p:cNvPr>
          <p:cNvSpPr/>
          <p:nvPr userDrawn="1"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930631-A342-4153-A432-4249F53C927D}" type="datetime1">
              <a:rPr lang="en-US" noProof="0" smtClean="0"/>
              <a:pPr/>
              <a:t>10/25/2020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5D7203A2-76F7-4D98-BFEB-C48DDC3E5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333FF03C-99D8-472E-A74F-87D3B5A56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xmlns="" id="{982C482D-2EED-4942-A5D4-D8A794C24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51D4C5CB-E26D-42D3-B242-792D37C507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8F1F9D8C-5E2A-414E-9E1D-AB7DF4824D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571AC612-4E8C-42E2-88EB-DB98E2791D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2AA95DF8-549D-4CA3-8E1A-D2DEB8CF46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AA78BAAC-8764-4AFE-9AC1-DF47930B46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88491EA9-E431-4D48-BD30-3BA8FACC97F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xmlns="" id="{130F713C-752D-4C1A-89AB-638A7DAF60A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xmlns="" id="{EDF00299-5001-4927-B344-D4AE0D5F03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xmlns="" id="{4CBE51A8-3BCA-490E-93CB-B70BBCCD967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232522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Medium Photos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831932"/>
            <a:ext cx="3833906" cy="1562638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noProof="0"/>
              <a:t>Click to edit your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3484-9539-41D7-A60C-125C0694330E}" type="datetime1">
              <a:rPr lang="en-US" noProof="0" smtClean="0"/>
              <a:pPr/>
              <a:t>10/25/2020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4573117"/>
            <a:ext cx="3842550" cy="1178396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xmlns="" id="{4EDDE9BC-8D20-403B-A5FE-C277A3515D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24736" y="482857"/>
            <a:ext cx="2179814" cy="21798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Portrait Photo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2BF5E186-AFA1-42AA-AE51-CF3AC059F0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xmlns="" id="{C860CCD0-F268-4994-9434-F0E0132A4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xmlns="" id="{28D5E220-4F6C-4A47-9F47-4CA88EA23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xmlns="" id="{1DFEF73A-C0FC-4A4C-8342-991CEFF532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xmlns="" id="{E60572FB-0574-4BE3-9637-7CA7B5ACA8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xmlns="" id="{155E2FBC-2458-49C4-B75C-CAEAC6D9F1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xmlns="" id="{844B1DAB-161E-44A0-9E15-DA816B46A48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34550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8" name="Picture Placeholder 24">
            <a:extLst>
              <a:ext uri="{FF2B5EF4-FFF2-40B4-BE49-F238E27FC236}">
                <a16:creationId xmlns:a16="http://schemas.microsoft.com/office/drawing/2014/main" xmlns="" id="{8811849A-335B-47C0-980E-357EE8C4BCC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67581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9" name="Picture Placeholder 26">
            <a:extLst>
              <a:ext uri="{FF2B5EF4-FFF2-40B4-BE49-F238E27FC236}">
                <a16:creationId xmlns:a16="http://schemas.microsoft.com/office/drawing/2014/main" xmlns="" id="{E1254A81-6A51-429E-91AC-6B4CADA71D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500613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0" name="Picture Placeholder 30">
            <a:extLst>
              <a:ext uri="{FF2B5EF4-FFF2-40B4-BE49-F238E27FC236}">
                <a16:creationId xmlns:a16="http://schemas.microsoft.com/office/drawing/2014/main" xmlns="" id="{64053090-461C-448F-9705-7FEE78A4133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234550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1" name="Picture Placeholder 32">
            <a:extLst>
              <a:ext uri="{FF2B5EF4-FFF2-40B4-BE49-F238E27FC236}">
                <a16:creationId xmlns:a16="http://schemas.microsoft.com/office/drawing/2014/main" xmlns="" id="{7AD2F7CB-CFE4-4C72-864A-D00C1CEAA2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367581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2" name="Picture Placeholder 34">
            <a:extLst>
              <a:ext uri="{FF2B5EF4-FFF2-40B4-BE49-F238E27FC236}">
                <a16:creationId xmlns:a16="http://schemas.microsoft.com/office/drawing/2014/main" xmlns="" id="{CCA07CA3-C8D4-41EA-A0FB-74E1A477039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00163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108071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0205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orient="horz" pos="79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67458E-A26D-4098-8E11-EC2B02E00309}" type="datetime1">
              <a:rPr lang="en-US" noProof="0" smtClean="0"/>
              <a:pPr/>
              <a:t>10/25/2020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1466EC8C-C8BE-4149-A684-18CFF4574C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7488" y="559678"/>
            <a:ext cx="6132512" cy="519183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3687491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7"/>
            <a:ext cx="3833906" cy="527492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56E0D9-092F-4E60-A1A9-B7A00822E58D}" type="datetime1">
              <a:rPr lang="en-US" noProof="0" smtClean="0"/>
              <a:pPr/>
              <a:t>10/25/2020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4889D34E-DF9E-41B7-A5EC-B9D63999B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559678"/>
            <a:ext cx="6172200" cy="56172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22261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3D74-4476-4DC4-AFDD-CD73D6E0CC01}" type="datetime1">
              <a:rPr lang="en-US" noProof="0" smtClean="0"/>
              <a:pPr/>
              <a:t>10/25/2020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395348308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E355-409E-42E7-9ED2-74B5AA5C6FDD}" type="datetime1">
              <a:rPr lang="en-US" noProof="0" smtClean="0"/>
              <a:pPr/>
              <a:t>10/25/2020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374421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3E83-D5BF-4522-A5D0-17062409B246}" type="datetime1">
              <a:rPr lang="en-US" noProof="0" smtClean="0"/>
              <a:pPr/>
              <a:t>10/25/2020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84173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BBCA-D845-4C50-B10F-E0F8CBC3BBF3}" type="datetime1">
              <a:rPr lang="en-US" noProof="0" smtClean="0"/>
              <a:pPr/>
              <a:t>10/25/2020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2477305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FB3F-D92C-479A-B472-3A6A52849AD2}" type="datetime1">
              <a:rPr lang="en-US" noProof="0" smtClean="0"/>
              <a:pPr/>
              <a:t>10/25/2020</a:t>
            </a:fld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243824268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E019-A4A1-48BC-8E0D-1BABFBC04DAE}" type="datetime1">
              <a:rPr lang="en-US" noProof="0" smtClean="0"/>
              <a:pPr/>
              <a:t>10/25/2020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117717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7E83-82E8-4F2F-8F79-979312DB2288}" type="datetime1">
              <a:rPr lang="en-US" noProof="0" smtClean="0"/>
              <a:pPr/>
              <a:t>10/25/2020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400081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0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1C5269A-425F-473E-9844-F5BD45996610}" type="datetime1">
              <a:rPr lang="en-US" noProof="0" smtClean="0"/>
              <a:pPr/>
              <a:t>10/25/2020</a:t>
            </a:fld>
            <a:endParaRPr lang="en-US" noProof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3D2E340-0663-474B-992C-9192B5C45E5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327577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6" r:id="rId1"/>
    <p:sldLayoutId id="2147484537" r:id="rId2"/>
    <p:sldLayoutId id="2147484538" r:id="rId3"/>
    <p:sldLayoutId id="2147484539" r:id="rId4"/>
    <p:sldLayoutId id="2147484540" r:id="rId5"/>
    <p:sldLayoutId id="2147484541" r:id="rId6"/>
    <p:sldLayoutId id="2147484542" r:id="rId7"/>
    <p:sldLayoutId id="2147484543" r:id="rId8"/>
    <p:sldLayoutId id="2147484544" r:id="rId9"/>
    <p:sldLayoutId id="2147484545" r:id="rId10"/>
    <p:sldLayoutId id="2147484546" r:id="rId11"/>
    <p:sldLayoutId id="2147484547" r:id="rId12"/>
    <p:sldLayoutId id="2147484548" r:id="rId13"/>
    <p:sldLayoutId id="2147484549" r:id="rId14"/>
    <p:sldLayoutId id="2147484550" r:id="rId15"/>
    <p:sldLayoutId id="2147484551" r:id="rId16"/>
    <p:sldLayoutId id="2147484552" r:id="rId17"/>
    <p:sldLayoutId id="2147484553" r:id="rId18"/>
    <p:sldLayoutId id="2147484554" r:id="rId19"/>
    <p:sldLayoutId id="2147484479" r:id="rId20"/>
    <p:sldLayoutId id="2147484480" r:id="rId21"/>
    <p:sldLayoutId id="2147484495" r:id="rId22"/>
    <p:sldLayoutId id="2147484490" r:id="rId23"/>
    <p:sldLayoutId id="2147484492" r:id="rId24"/>
    <p:sldLayoutId id="2147484493" r:id="rId25"/>
    <p:sldLayoutId id="2147484496" r:id="rId26"/>
    <p:sldLayoutId id="2147484499" r:id="rId27"/>
    <p:sldLayoutId id="2147484500" r:id="rId2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17/06/relationships/model3d" Target="../media/model3d1.glb"/><Relationship Id="rId7" Type="http://schemas.openxmlformats.org/officeDocument/2006/relationships/image" Target="../media/image131.png"/><Relationship Id="rId12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6" Type="http://schemas.microsoft.com/office/2017/06/relationships/model3d" Target="../media/model3d2.glb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141.png"/><Relationship Id="rId4" Type="http://schemas.openxmlformats.org/officeDocument/2006/relationships/image" Target="../media/image121.png"/><Relationship Id="rId9" Type="http://schemas.microsoft.com/office/2017/06/relationships/model3d" Target="../media/model3d3.glb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41">
            <a:extLst>
              <a:ext uri="{FF2B5EF4-FFF2-40B4-BE49-F238E27FC236}">
                <a16:creationId xmlns:a16="http://schemas.microsoft.com/office/drawing/2014/main" xmlns="" id="{8DCF6162-C90D-43BF-B7E4-A7B29A1619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A6895F9A-4951-41A7-988E-E4426D51CF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973CCBF7-E635-45F0-9262-B1378FECE0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A95F2453-17DE-4864-ADA2-6D234F95CF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044DD539-16E2-48D1-9557-24281434BA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025EA950-BF18-4722-B2FD-04D357983F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7E71AB5E-77FB-4315-8B22-845D24C707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27ED4165-1756-4A80-90B1-FFF8AD7F2B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xmlns="" id="{0C1FF9ED-0EB6-4CEF-83F7-B579129778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65" name="Rectangle 51">
            <a:extLst>
              <a:ext uri="{FF2B5EF4-FFF2-40B4-BE49-F238E27FC236}">
                <a16:creationId xmlns:a16="http://schemas.microsoft.com/office/drawing/2014/main" xmlns="" id="{3F4860A4-6A75-4E92-905D-FA03EEDB86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xmlns="" id="{7AAF8FE7-AA36-47A8-A61E-8785EFE9EBBD}"/>
              </a:ext>
            </a:extLst>
          </p:cNvPr>
          <p:cNvSpPr/>
          <p:nvPr/>
        </p:nvSpPr>
        <p:spPr>
          <a:xfrm>
            <a:off x="5274825" y="1143000"/>
            <a:ext cx="6268246" cy="313403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100" b="0" i="0" kern="1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Влада</a:t>
            </a:r>
            <a:r>
              <a:rPr lang="en-US" sz="6100" b="0" i="0" kern="12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b="0" i="0" kern="1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Аксентијевић</a:t>
            </a:r>
            <a:endParaRPr lang="en-US" sz="6100" b="0" i="0" kern="1200" dirty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100" b="0" i="0" kern="12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6100" b="0" i="0" kern="1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биографија</a:t>
            </a:r>
            <a:r>
              <a:rPr lang="en-US" sz="6100" b="0" i="0" kern="12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9" name="Picture 8" descr="A vintage photo of a person&#10;&#10;Description automatically generated">
            <a:extLst>
              <a:ext uri="{FF2B5EF4-FFF2-40B4-BE49-F238E27FC236}">
                <a16:creationId xmlns:a16="http://schemas.microsoft.com/office/drawing/2014/main" xmlns="" id="{2265E6F6-F90D-475A-9BDE-76818D588B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7" r="2" b="2"/>
          <a:stretch/>
        </p:blipFill>
        <p:spPr>
          <a:xfrm>
            <a:off x="1109764" y="1113063"/>
            <a:ext cx="3531062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311BB64-46AF-41B8-87B9-5FD13273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3381692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A path with trees on the side of a house&#10;&#10;Description automatically generated">
            <a:extLst>
              <a:ext uri="{FF2B5EF4-FFF2-40B4-BE49-F238E27FC236}">
                <a16:creationId xmlns:a16="http://schemas.microsoft.com/office/drawing/2014/main" xmlns="" id="{1DD9B3C6-08DA-450D-AED1-AD0445F370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69" b="38321"/>
          <a:stretch/>
        </p:blipFill>
        <p:spPr>
          <a:xfrm>
            <a:off x="387927" y="1087092"/>
            <a:ext cx="11295383" cy="3915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366783-08EA-40DA-B394-5DE7EC796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96" y="298221"/>
            <a:ext cx="6797032" cy="566738"/>
          </a:xfrm>
        </p:spPr>
        <p:txBody>
          <a:bodyPr/>
          <a:lstStyle/>
          <a:p>
            <a:r>
              <a:rPr lang="sr-Cyrl-RS" b="1" dirty="0">
                <a:solidFill>
                  <a:schemeClr val="tx2">
                    <a:lumMod val="75000"/>
                  </a:schemeClr>
                </a:solidFill>
              </a:rPr>
              <a:t>Моја школа – ОШ Влада Аксентијевић</a:t>
            </a:r>
            <a:endParaRPr lang="sr-Latn-R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58F61E-C6AB-4EC7-A655-F6E590302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14950" y="5093240"/>
            <a:ext cx="3304178" cy="1183170"/>
          </a:xfrm>
        </p:spPr>
        <p:txBody>
          <a:bodyPr>
            <a:normAutofit/>
          </a:bodyPr>
          <a:lstStyle/>
          <a:p>
            <a:r>
              <a:rPr lang="sr-Cyrl-RS" sz="1400" b="1" dirty="0">
                <a:solidFill>
                  <a:schemeClr val="bg1"/>
                </a:solidFill>
              </a:rPr>
              <a:t>Моје име је Невена Митровић. Ученица сам </a:t>
            </a:r>
            <a:r>
              <a:rPr lang="sr-Latn-RS" sz="1400" b="1" dirty="0">
                <a:solidFill>
                  <a:schemeClr val="bg1"/>
                </a:solidFill>
              </a:rPr>
              <a:t>IV</a:t>
            </a:r>
            <a:r>
              <a:rPr lang="sr-Cyrl-RS" sz="1400" b="1" dirty="0">
                <a:solidFill>
                  <a:schemeClr val="bg1"/>
                </a:solidFill>
              </a:rPr>
              <a:t>3 разреда ОШ „Влада Аксентијевић“ и веома сам поносна на то. Имам и сјајну наставницу Данијелу Убовић.  </a:t>
            </a:r>
            <a:endParaRPr lang="sr-Latn-RS" sz="14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4BAC45C-EAB6-4164-A96A-E1385C70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3D2E340-0663-474B-992C-9192B5C45E57}" type="slidenum">
              <a:rPr lang="en-US" noProof="0" smtClean="0"/>
              <a:pPr/>
              <a:t>10</a:t>
            </a:fld>
            <a:endParaRPr lang="en-US" noProof="0"/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17" name="3D Model 16" descr="V">
                <a:extLst>
                  <a:ext uri="{FF2B5EF4-FFF2-40B4-BE49-F238E27FC236}">
                    <a16:creationId xmlns:a16="http://schemas.microsoft.com/office/drawing/2014/main" id="{B01199F7-A038-41C8-9469-7E58D52732A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76582103"/>
                  </p:ext>
                </p:extLst>
              </p:nvPr>
            </p:nvGraphicFramePr>
            <p:xfrm>
              <a:off x="9444681" y="4858363"/>
              <a:ext cx="1722506" cy="1418048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722506" cy="1418048"/>
                    </a:xfrm>
                    <a:prstGeom prst="rect">
                      <a:avLst/>
                    </a:prstGeom>
                  </am3d:spPr>
                  <am3d:camera>
                    <am3d:pos x="0" y="0" z="6649730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560538" d="1000000"/>
                    <am3d:preTrans dx="0" dy="-16743431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817160" ay="-191872" az="-111963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207187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7" name="3D Model 16" descr="V">
                <a:extLst>
                  <a:ext uri="{FF2B5EF4-FFF2-40B4-BE49-F238E27FC236}">
                    <a16:creationId xmlns:a16="http://schemas.microsoft.com/office/drawing/2014/main" xmlns="" id="{B01199F7-A038-41C8-9469-7E58D52732A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4681" y="4858363"/>
                <a:ext cx="1722506" cy="1418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24" name="3D Model 23" descr="I">
                <a:extLst>
                  <a:ext uri="{FF2B5EF4-FFF2-40B4-BE49-F238E27FC236}">
                    <a16:creationId xmlns:a16="http://schemas.microsoft.com/office/drawing/2014/main" id="{4E3F4FD7-9374-4CBA-846D-D16A6BADB61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24256163"/>
                  </p:ext>
                </p:extLst>
              </p:nvPr>
            </p:nvGraphicFramePr>
            <p:xfrm>
              <a:off x="8827469" y="4834896"/>
              <a:ext cx="693511" cy="1441514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693511" cy="1441514"/>
                    </a:xfrm>
                    <a:prstGeom prst="rect">
                      <a:avLst/>
                    </a:prstGeom>
                  </am3d:spPr>
                  <am3d:camera>
                    <am3d:pos x="0" y="0" z="5277014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434249" d="1000000"/>
                    <am3d:preTrans dx="-2" dy="-18001201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8604063" ay="-595515" az="-437678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150518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4" name="3D Model 23" descr="I">
                <a:extLst>
                  <a:ext uri="{FF2B5EF4-FFF2-40B4-BE49-F238E27FC236}">
                    <a16:creationId xmlns:a16="http://schemas.microsoft.com/office/drawing/2014/main" xmlns="" id="{4E3F4FD7-9374-4CBA-846D-D16A6BADB61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27469" y="4834896"/>
                <a:ext cx="693511" cy="1441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25" name="3D Model 24" descr="3">
                <a:extLst>
                  <a:ext uri="{FF2B5EF4-FFF2-40B4-BE49-F238E27FC236}">
                    <a16:creationId xmlns:a16="http://schemas.microsoft.com/office/drawing/2014/main" id="{1A6AA68B-D51C-4B5A-8E63-409BBC34D0F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37504138"/>
                  </p:ext>
                </p:extLst>
              </p:nvPr>
            </p:nvGraphicFramePr>
            <p:xfrm>
              <a:off x="10782619" y="5398400"/>
              <a:ext cx="900691" cy="1041519"/>
            </p:xfrm>
            <a:graphic>
              <a:graphicData uri="http://schemas.microsoft.com/office/drawing/2017/model3d">
                <am3d:model3d r:embed="rId9">
                  <am3d:spPr>
                    <a:xfrm>
                      <a:off x="0" y="0"/>
                      <a:ext cx="900691" cy="1041519"/>
                    </a:xfrm>
                    <a:prstGeom prst="rect">
                      <a:avLst/>
                    </a:prstGeom>
                  </am3d:spPr>
                  <am3d:camera>
                    <am3d:pos x="0" y="0" z="6279745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332865" d="1000000"/>
                    <am3d:preTrans dx="-13" dy="-17566164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783861" ay="249261" az="142144"/>
                    <am3d:postTrans dx="0" dy="0" dz="0"/>
                  </am3d:trans>
                  <am3d:raster rName="Office3DRenderer" rVer="16.0.8326">
                    <am3d:blip r:embed="rId10"/>
                  </am3d:raster>
                  <am3d:objViewport viewportSz="133681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5" name="3D Model 24" descr="3">
                <a:extLst>
                  <a:ext uri="{FF2B5EF4-FFF2-40B4-BE49-F238E27FC236}">
                    <a16:creationId xmlns:a16="http://schemas.microsoft.com/office/drawing/2014/main" xmlns="" id="{1A6AA68B-D51C-4B5A-8E63-409BBC34D0F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82619" y="5398400"/>
                <a:ext cx="900691" cy="1041519"/>
              </a:xfrm>
              <a:prstGeom prst="rect">
                <a:avLst/>
              </a:prstGeom>
            </p:spPr>
          </p:pic>
        </mc:Fallback>
      </mc:AlternateContent>
      <p:pic>
        <p:nvPicPr>
          <p:cNvPr id="35" name="Picture Placeholder 34" descr="A group of people sitting at a desk&#10;&#10;Description automatically generated">
            <a:extLst>
              <a:ext uri="{FF2B5EF4-FFF2-40B4-BE49-F238E27FC236}">
                <a16:creationId xmlns:a16="http://schemas.microsoft.com/office/drawing/2014/main" xmlns="" id="{8AA87A4F-C764-454A-9F36-9C1C0F3CA7D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12"/>
          <a:srcRect t="15605" b="15605"/>
          <a:stretch>
            <a:fillRect/>
          </a:stretch>
        </p:blipFill>
        <p:spPr>
          <a:xfrm>
            <a:off x="669531" y="4317190"/>
            <a:ext cx="4637078" cy="1918974"/>
          </a:xfrm>
        </p:spPr>
      </p:pic>
    </p:spTree>
    <p:extLst>
      <p:ext uri="{BB962C8B-B14F-4D97-AF65-F5344CB8AC3E}">
        <p14:creationId xmlns:p14="http://schemas.microsoft.com/office/powerpoint/2010/main" xmlns="" val="24103743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1FDC16-3D69-48AD-B08B-ED28A10640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 algn="l">
              <a:lnSpc>
                <a:spcPct val="102000"/>
              </a:lnSpc>
            </a:pPr>
            <a:endParaRPr lang="sr-Cyrl-RS" sz="1900" i="1" dirty="0">
              <a:effectLst/>
            </a:endParaRPr>
          </a:p>
          <a:p>
            <a:pPr algn="l">
              <a:lnSpc>
                <a:spcPct val="102000"/>
              </a:lnSpc>
            </a:pPr>
            <a:r>
              <a:rPr lang="sr-Latn-RS" sz="1800" i="1" dirty="0">
                <a:effectLst/>
                <a:latin typeface="+mj-lt"/>
              </a:rPr>
              <a:t>Рођен је </a:t>
            </a:r>
            <a:r>
              <a:rPr lang="sr-Cyrl-RS" sz="1800" i="1" dirty="0">
                <a:latin typeface="+mj-lt"/>
              </a:rPr>
              <a:t>24. јуна </a:t>
            </a:r>
            <a:r>
              <a:rPr lang="sr-Cyrl-RS" sz="1800" i="1" dirty="0">
                <a:effectLst/>
                <a:latin typeface="+mj-lt"/>
              </a:rPr>
              <a:t>1916.</a:t>
            </a:r>
            <a:r>
              <a:rPr lang="sr-Latn-RS" sz="1800" i="1" dirty="0">
                <a:effectLst/>
                <a:latin typeface="+mj-lt"/>
              </a:rPr>
              <a:t>године у </a:t>
            </a:r>
            <a:r>
              <a:rPr lang="sr-Cyrl-RS" sz="1800" i="1" dirty="0">
                <a:effectLst/>
                <a:latin typeface="+mj-lt"/>
              </a:rPr>
              <a:t>Обреновцу</a:t>
            </a:r>
            <a:r>
              <a:rPr lang="sr-Latn-RS" sz="1800" i="1" dirty="0">
                <a:effectLst/>
                <a:latin typeface="+mj-lt"/>
              </a:rPr>
              <a:t> где се налази </a:t>
            </a:r>
            <a:r>
              <a:rPr lang="sr-Cyrl-RS" sz="1800" i="1" dirty="0">
                <a:effectLst/>
                <a:latin typeface="+mj-lt"/>
              </a:rPr>
              <a:t>његова родна кућа</a:t>
            </a:r>
            <a:r>
              <a:rPr lang="sr-Latn-RS" sz="1800" i="1" dirty="0">
                <a:effectLst/>
                <a:latin typeface="+mj-lt"/>
              </a:rPr>
              <a:t>. Потиче из учитељске породице. Основну школу је завршио у селу </a:t>
            </a:r>
            <a:r>
              <a:rPr lang="sr-Cyrl-RS" sz="1800" i="1" dirty="0">
                <a:effectLst/>
                <a:latin typeface="+mj-lt"/>
              </a:rPr>
              <a:t>Грабовац</a:t>
            </a:r>
            <a:r>
              <a:rPr lang="sr-Latn-RS" sz="1800" i="1" dirty="0">
                <a:effectLst/>
                <a:latin typeface="+mj-lt"/>
              </a:rPr>
              <a:t> код Обреновца, а гимназију у </a:t>
            </a:r>
            <a:r>
              <a:rPr lang="sr-Cyrl-RS" sz="1800" i="1" dirty="0">
                <a:effectLst/>
                <a:latin typeface="+mj-lt"/>
              </a:rPr>
              <a:t>Сомбору 1934</a:t>
            </a:r>
            <a:r>
              <a:rPr lang="sr-Latn-RS" sz="1800" i="1" dirty="0">
                <a:effectLst/>
                <a:latin typeface="+mj-lt"/>
              </a:rPr>
              <a:t>. године</a:t>
            </a:r>
            <a:r>
              <a:rPr lang="sr-Latn-RS" sz="1800" dirty="0">
                <a:effectLst/>
                <a:latin typeface="+mj-lt"/>
              </a:rPr>
              <a:t>.</a:t>
            </a:r>
          </a:p>
          <a:p>
            <a:pPr>
              <a:lnSpc>
                <a:spcPct val="102000"/>
              </a:lnSpc>
            </a:pPr>
            <a:endParaRPr lang="en-US" sz="1900" dirty="0"/>
          </a:p>
        </p:txBody>
      </p:sp>
      <p:pic>
        <p:nvPicPr>
          <p:cNvPr id="15" name="Content Placeholder 14" descr="A house that has a sign on the side of a road&#10;&#10;Description automatically generated">
            <a:extLst>
              <a:ext uri="{FF2B5EF4-FFF2-40B4-BE49-F238E27FC236}">
                <a16:creationId xmlns:a16="http://schemas.microsoft.com/office/drawing/2014/main" xmlns="" id="{0FCE9895-FFE4-4274-8C87-BA2B07B6974F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5535613" y="1211910"/>
            <a:ext cx="6103937" cy="3830220"/>
          </a:xfrm>
          <a:noFill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4A7FC187-7BF1-42AF-9823-3007DCD53709}"/>
              </a:ext>
            </a:extLst>
          </p:cNvPr>
          <p:cNvSpPr/>
          <p:nvPr/>
        </p:nvSpPr>
        <p:spPr>
          <a:xfrm>
            <a:off x="5535612" y="5159839"/>
            <a:ext cx="6103937" cy="12606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1800" i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Споменик културе</a:t>
            </a:r>
            <a:br>
              <a:rPr lang="sr-Latn-RS" sz="1800" i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r-Latn-RS" sz="1800" i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Кућа у којој се родио Влада Аксентијевић,</a:t>
            </a:r>
            <a:br>
              <a:rPr lang="sr-Latn-RS" sz="1800" i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r-Latn-RS" sz="1800" i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Кнеза Милоша 27</a:t>
            </a:r>
            <a:r>
              <a:rPr lang="en-US" sz="1800" i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sr-Cyrl-RS" i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Обреновац</a:t>
            </a:r>
            <a:endParaRPr lang="sr-Latn-RS" sz="1800" i="1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E2C04E82-B9A0-48F5-97AC-9DA9E7297E03}"/>
              </a:ext>
            </a:extLst>
          </p:cNvPr>
          <p:cNvSpPr/>
          <p:nvPr/>
        </p:nvSpPr>
        <p:spPr>
          <a:xfrm>
            <a:off x="683581" y="692458"/>
            <a:ext cx="3842550" cy="1890944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b="1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Детињство и рана младост</a:t>
            </a:r>
            <a:endParaRPr lang="sr-Latn-RS" sz="2400" b="1" i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1EB7139-44B3-4723-ACAC-4E963E986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1707474726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10">
            <a:extLst>
              <a:ext uri="{FF2B5EF4-FFF2-40B4-BE49-F238E27FC236}">
                <a16:creationId xmlns:a16="http://schemas.microsoft.com/office/drawing/2014/main" xmlns="" id="{14FC976E-8A27-4E72-B034-071A97F68B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7603B6C-9001-43A6-A649-2FB87A57AA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9A470C3C-4F16-4152-94B7-B277E490E2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91B04907-A3D6-43D2-A085-F545B3C14E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7739A622-E5CB-4720-9EE2-700E778D51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CAA0E116-7201-4D9B-ACC0-24FD672809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DA4FDC90-6A2C-4E3F-A9CC-05E2BB034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104D7773-6EC3-4F97-8099-A1C13F1066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xmlns="" id="{2515E6AC-722A-4C99-986A-9D9FF0F923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xmlns="" id="{1BBCEC9C-87CE-409D-9883-2992FDEE59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xmlns="" id="{1AC3ED4B-528E-4C95-9B5B-8DF0EE3B5D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1" name="Rectangle 22">
            <a:extLst>
              <a:ext uri="{FF2B5EF4-FFF2-40B4-BE49-F238E27FC236}">
                <a16:creationId xmlns:a16="http://schemas.microsoft.com/office/drawing/2014/main" xmlns="" id="{231043D6-3B63-4398-B86D-7201B1BFAA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B82B672-9A74-46C8-B0EF-B2C7A1ED3F78}"/>
              </a:ext>
            </a:extLst>
          </p:cNvPr>
          <p:cNvSpPr/>
          <p:nvPr/>
        </p:nvSpPr>
        <p:spPr>
          <a:xfrm>
            <a:off x="1098842" y="928917"/>
            <a:ext cx="8761413" cy="728480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Политички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рад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vintage photo of 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4291899A-BF19-4927-AB2B-83ACA98B47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97" r="-1" b="13944"/>
          <a:stretch/>
        </p:blipFill>
        <p:spPr>
          <a:xfrm>
            <a:off x="4984956" y="2775951"/>
            <a:ext cx="6158802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 Placeholder 3">
            <a:extLst>
              <a:ext uri="{FF2B5EF4-FFF2-40B4-BE49-F238E27FC236}">
                <a16:creationId xmlns:a16="http://schemas.microsoft.com/office/drawing/2014/main" xmlns="" id="{DC235268-530E-4923-8F56-777450032F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7512" y="2775951"/>
            <a:ext cx="3842550" cy="2855913"/>
          </a:xfrm>
        </p:spPr>
        <p:txBody>
          <a:bodyPr>
            <a:noAutofit/>
          </a:bodyPr>
          <a:lstStyle/>
          <a:p>
            <a:pPr algn="l"/>
            <a:r>
              <a:rPr lang="sr-Latn-RS" sz="1800" i="1" dirty="0">
                <a:solidFill>
                  <a:schemeClr val="tx1"/>
                </a:solidFill>
                <a:latin typeface="+mj-lt"/>
              </a:rPr>
              <a:t>После завршене матуре уписао је Техничк</a:t>
            </a:r>
            <a:r>
              <a:rPr lang="sr-Cyrl-RS" sz="1800" i="1" dirty="0">
                <a:solidFill>
                  <a:schemeClr val="tx1"/>
                </a:solidFill>
                <a:latin typeface="+mj-lt"/>
              </a:rPr>
              <a:t>у</a:t>
            </a:r>
            <a:r>
              <a:rPr lang="sr-Latn-RS" sz="1800" i="1" dirty="0">
                <a:solidFill>
                  <a:schemeClr val="tx1"/>
                </a:solidFill>
                <a:latin typeface="+mj-lt"/>
              </a:rPr>
              <a:t> висок</a:t>
            </a:r>
            <a:r>
              <a:rPr lang="sr-Cyrl-RS" sz="1800" i="1" dirty="0">
                <a:solidFill>
                  <a:schemeClr val="tx1"/>
                </a:solidFill>
                <a:latin typeface="+mj-lt"/>
              </a:rPr>
              <a:t>у</a:t>
            </a:r>
            <a:r>
              <a:rPr lang="sr-Latn-RS" sz="1800" i="1" dirty="0">
                <a:solidFill>
                  <a:schemeClr val="tx1"/>
                </a:solidFill>
                <a:latin typeface="+mj-lt"/>
              </a:rPr>
              <a:t> школ</a:t>
            </a:r>
            <a:r>
              <a:rPr lang="sr-Cyrl-RS" sz="1800" i="1" dirty="0">
                <a:solidFill>
                  <a:schemeClr val="tx1"/>
                </a:solidFill>
                <a:latin typeface="+mj-lt"/>
              </a:rPr>
              <a:t>у у Београду</a:t>
            </a:r>
            <a:r>
              <a:rPr lang="sr-Latn-RS" sz="1800" i="1" dirty="0">
                <a:solidFill>
                  <a:schemeClr val="tx1"/>
                </a:solidFill>
                <a:latin typeface="+mj-lt"/>
              </a:rPr>
              <a:t>. На првој години студија постаје члан</a:t>
            </a:r>
            <a:r>
              <a:rPr lang="sr-Cyrl-RS" sz="1800" i="1" dirty="0">
                <a:solidFill>
                  <a:schemeClr val="tx1"/>
                </a:solidFill>
                <a:latin typeface="+mj-lt"/>
              </a:rPr>
              <a:t> Савеза комунистичке омладине Југославије</a:t>
            </a:r>
            <a:r>
              <a:rPr lang="sr-Latn-RS" sz="1800" i="1" dirty="0">
                <a:solidFill>
                  <a:schemeClr val="tx1"/>
                </a:solidFill>
                <a:latin typeface="+mj-lt"/>
              </a:rPr>
              <a:t>  (СКОЈ)</a:t>
            </a:r>
            <a:r>
              <a:rPr lang="sr-Cyrl-RS" sz="1800" i="1" dirty="0">
                <a:solidFill>
                  <a:schemeClr val="tx1"/>
                </a:solidFill>
                <a:latin typeface="+mj-lt"/>
              </a:rPr>
              <a:t>. </a:t>
            </a:r>
            <a:r>
              <a:rPr lang="sr-Latn-RS" sz="1800" i="1" dirty="0">
                <a:solidFill>
                  <a:schemeClr val="tx1"/>
                </a:solidFill>
                <a:latin typeface="+mj-lt"/>
              </a:rPr>
              <a:t>Исте године примљен је у </a:t>
            </a:r>
            <a:r>
              <a:rPr lang="sr-Cyrl-RS" sz="1800" i="1" dirty="0">
                <a:solidFill>
                  <a:schemeClr val="tx1"/>
                </a:solidFill>
                <a:latin typeface="+mj-lt"/>
              </a:rPr>
              <a:t> Комунистичку партију Југославије</a:t>
            </a:r>
            <a:r>
              <a:rPr lang="sr-Latn-RS" sz="1800" i="1" dirty="0">
                <a:solidFill>
                  <a:schemeClr val="tx1"/>
                </a:solidFill>
                <a:latin typeface="+mj-lt"/>
              </a:rPr>
              <a:t> (КПЈ). Учесник је студентских демонстрација током </a:t>
            </a:r>
            <a:r>
              <a:rPr lang="sr-Cyrl-RS" sz="1800" i="1" dirty="0">
                <a:solidFill>
                  <a:schemeClr val="tx1"/>
                </a:solidFill>
                <a:latin typeface="+mj-lt"/>
              </a:rPr>
              <a:t>1935.</a:t>
            </a:r>
            <a:r>
              <a:rPr lang="sr-Latn-RS" sz="1800" i="1" dirty="0">
                <a:solidFill>
                  <a:schemeClr val="tx1"/>
                </a:solidFill>
                <a:latin typeface="+mj-lt"/>
              </a:rPr>
              <a:t> и </a:t>
            </a:r>
            <a:r>
              <a:rPr lang="sr-Cyrl-RS" sz="1800" i="1" dirty="0">
                <a:solidFill>
                  <a:schemeClr val="tx1"/>
                </a:solidFill>
                <a:latin typeface="+mj-lt"/>
              </a:rPr>
              <a:t>1936.</a:t>
            </a:r>
            <a:r>
              <a:rPr lang="sr-Latn-RS" sz="1800" i="1" dirty="0">
                <a:solidFill>
                  <a:schemeClr val="tx1"/>
                </a:solidFill>
                <a:latin typeface="+mj-lt"/>
              </a:rPr>
              <a:t> године.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2D6F8C2-F04F-4664-888E-A9716AA34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298975433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39EED63-0F3B-4716-8D88-494BF70EF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4</a:t>
            </a:fld>
            <a:endParaRPr lang="en-US" noProof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604C76E-B7F2-4F1A-8741-FA3769E31A56}"/>
              </a:ext>
            </a:extLst>
          </p:cNvPr>
          <p:cNvSpPr/>
          <p:nvPr/>
        </p:nvSpPr>
        <p:spPr>
          <a:xfrm>
            <a:off x="408374" y="645574"/>
            <a:ext cx="3513800" cy="1769151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i="1" dirty="0">
                <a:latin typeface="+mj-lt"/>
              </a:rPr>
              <a:t>Политички рад </a:t>
            </a:r>
            <a:endParaRPr lang="sr-Latn-RS" sz="2800" b="1" i="1" dirty="0">
              <a:latin typeface="+mj-lt"/>
            </a:endParaRPr>
          </a:p>
        </p:txBody>
      </p:sp>
      <p:pic>
        <p:nvPicPr>
          <p:cNvPr id="7" name="Picture 6" descr="A group of people in uniform&#10;&#10;Description automatically generated">
            <a:extLst>
              <a:ext uri="{FF2B5EF4-FFF2-40B4-BE49-F238E27FC236}">
                <a16:creationId xmlns:a16="http://schemas.microsoft.com/office/drawing/2014/main" xmlns="" id="{844C04D6-E30D-4331-AF3E-2C6E834F3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131" y="1852382"/>
            <a:ext cx="5753808" cy="339090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="" id="{3EA10EB2-5A93-48C6-888F-477B6E96E89C}"/>
              </a:ext>
            </a:extLst>
          </p:cNvPr>
          <p:cNvSpPr txBox="1">
            <a:spLocks/>
          </p:cNvSpPr>
          <p:nvPr/>
        </p:nvSpPr>
        <p:spPr>
          <a:xfrm>
            <a:off x="533518" y="2409341"/>
            <a:ext cx="3481054" cy="3416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2336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9536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16736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73936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 3" charset="2"/>
              <a:buChar char=""/>
            </a:pPr>
            <a:r>
              <a:rPr lang="en-US" sz="1600" dirty="0"/>
              <a:t>У </a:t>
            </a:r>
            <a:r>
              <a:rPr lang="en-US" sz="1600" dirty="0" err="1"/>
              <a:t>пролеће</a:t>
            </a:r>
            <a:r>
              <a:rPr lang="en-US" sz="1600" dirty="0"/>
              <a:t> 1939. </a:t>
            </a:r>
            <a:r>
              <a:rPr lang="en-US" sz="1600" dirty="0" err="1"/>
              <a:t>године</a:t>
            </a:r>
            <a:r>
              <a:rPr lang="en-US" sz="1600" dirty="0"/>
              <a:t>, </a:t>
            </a:r>
            <a:r>
              <a:rPr lang="en-US" sz="1600" dirty="0" err="1"/>
              <a:t>Влада</a:t>
            </a:r>
            <a:r>
              <a:rPr lang="en-US" sz="1600" dirty="0"/>
              <a:t> </a:t>
            </a:r>
            <a:r>
              <a:rPr lang="en-US" sz="1600" dirty="0" err="1"/>
              <a:t>је</a:t>
            </a:r>
            <a:r>
              <a:rPr lang="en-US" sz="1600" dirty="0"/>
              <a:t> </a:t>
            </a:r>
            <a:r>
              <a:rPr lang="en-US" sz="1600" dirty="0" err="1"/>
              <a:t>напустио</a:t>
            </a:r>
            <a:r>
              <a:rPr lang="en-US" sz="1600" dirty="0"/>
              <a:t> </a:t>
            </a:r>
            <a:r>
              <a:rPr lang="en-US" sz="1600" dirty="0" err="1"/>
              <a:t>факултет</a:t>
            </a:r>
            <a:r>
              <a:rPr lang="en-US" sz="1600" dirty="0"/>
              <a:t>, и </a:t>
            </a:r>
            <a:r>
              <a:rPr lang="en-US" sz="1600" dirty="0" err="1"/>
              <a:t>по</a:t>
            </a:r>
            <a:r>
              <a:rPr lang="en-US" sz="1600" dirty="0"/>
              <a:t> </a:t>
            </a:r>
            <a:r>
              <a:rPr lang="en-US" sz="1600" dirty="0" err="1"/>
              <a:t>задатку</a:t>
            </a:r>
            <a:r>
              <a:rPr lang="en-US" sz="1600" dirty="0"/>
              <a:t> </a:t>
            </a:r>
            <a:r>
              <a:rPr lang="en-US" sz="1600" dirty="0" err="1"/>
              <a:t>Партије</a:t>
            </a:r>
            <a:r>
              <a:rPr lang="en-US" sz="1600" dirty="0"/>
              <a:t> </a:t>
            </a:r>
            <a:r>
              <a:rPr lang="en-US" sz="1600" dirty="0" err="1"/>
              <a:t>је</a:t>
            </a:r>
            <a:r>
              <a:rPr lang="en-US" sz="1600" dirty="0"/>
              <a:t> </a:t>
            </a:r>
            <a:r>
              <a:rPr lang="en-US" sz="1600" dirty="0" err="1"/>
              <a:t>отишао</a:t>
            </a:r>
            <a:r>
              <a:rPr lang="en-US" sz="1600" dirty="0"/>
              <a:t> у </a:t>
            </a:r>
            <a:r>
              <a:rPr lang="en-US" sz="1600" dirty="0" err="1"/>
              <a:t>Посавину</a:t>
            </a:r>
            <a:r>
              <a:rPr lang="en-US" sz="1600" dirty="0"/>
              <a:t> </a:t>
            </a:r>
            <a:r>
              <a:rPr lang="en-US" sz="1600" dirty="0" err="1"/>
              <a:t>да</a:t>
            </a:r>
            <a:r>
              <a:rPr lang="en-US" sz="1600" dirty="0"/>
              <a:t> </a:t>
            </a:r>
            <a:r>
              <a:rPr lang="en-US" sz="1600" dirty="0" err="1"/>
              <a:t>обнавља</a:t>
            </a:r>
            <a:r>
              <a:rPr lang="en-US" sz="1600" dirty="0"/>
              <a:t> и </a:t>
            </a:r>
            <a:r>
              <a:rPr lang="en-US" sz="1600" dirty="0" err="1"/>
              <a:t>формира</a:t>
            </a:r>
            <a:r>
              <a:rPr lang="en-US" sz="1600" dirty="0"/>
              <a:t> </a:t>
            </a:r>
            <a:r>
              <a:rPr lang="en-US" sz="1600" dirty="0" err="1"/>
              <a:t>партијске</a:t>
            </a:r>
            <a:r>
              <a:rPr lang="en-US" sz="1600" dirty="0"/>
              <a:t> </a:t>
            </a:r>
            <a:r>
              <a:rPr lang="en-US" sz="1600" dirty="0" err="1"/>
              <a:t>организације</a:t>
            </a:r>
            <a:r>
              <a:rPr lang="en-US" sz="1600" dirty="0"/>
              <a:t>. </a:t>
            </a:r>
            <a:r>
              <a:rPr lang="en-US" sz="1600" dirty="0" err="1"/>
              <a:t>Највише</a:t>
            </a:r>
            <a:r>
              <a:rPr lang="en-US" sz="1600" dirty="0"/>
              <a:t> </a:t>
            </a:r>
            <a:r>
              <a:rPr lang="en-US" sz="1600" dirty="0" err="1"/>
              <a:t>је</a:t>
            </a:r>
            <a:r>
              <a:rPr lang="en-US" sz="1600" dirty="0"/>
              <a:t> </a:t>
            </a:r>
            <a:r>
              <a:rPr lang="en-US" sz="1600" dirty="0" err="1"/>
              <a:t>радио</a:t>
            </a:r>
            <a:r>
              <a:rPr lang="en-US" sz="1600" dirty="0"/>
              <a:t> у </a:t>
            </a:r>
            <a:r>
              <a:rPr lang="en-US" sz="1600" dirty="0" err="1"/>
              <a:t>Обреновцу</a:t>
            </a:r>
            <a:r>
              <a:rPr lang="en-US" sz="1600" dirty="0"/>
              <a:t> и </a:t>
            </a:r>
            <a:r>
              <a:rPr lang="en-US" sz="1600" dirty="0" err="1"/>
              <a:t>околини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591161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27">
            <a:extLst>
              <a:ext uri="{FF2B5EF4-FFF2-40B4-BE49-F238E27FC236}">
                <a16:creationId xmlns:a16="http://schemas.microsoft.com/office/drawing/2014/main" xmlns="" id="{22F25159-47A9-44F7-B312-6E26A06E3D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DFBE8CE-F048-4375-81F2-39C22C968C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13B552D9-BE6A-4858-B352-6E2EF9F00C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194BFD0D-DC53-4A48-88D5-3846F85D27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E52FC2CF-5CFE-40D3-9DC7-6D6A35C0F3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652E8880-2AF6-4F43-841B-53A06EF719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F4C0C724-AECC-440E-BD64-DC78470132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8F935FF3-0509-47A8-ACC5-5AF1D7D437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xmlns="" id="{1C58A8F7-9168-43B9-B34F-CEDE9D0902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xmlns="" id="{D1CC479C-BBB9-4C73-BCC7-5B28F7A7D3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xmlns="" id="{60645D5A-C4C0-4DA7-AF04-069F6B5A56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56" name="Rectangle 39">
            <a:extLst>
              <a:ext uri="{FF2B5EF4-FFF2-40B4-BE49-F238E27FC236}">
                <a16:creationId xmlns:a16="http://schemas.microsoft.com/office/drawing/2014/main" xmlns="" id="{ED373F68-6A63-4656-B096-BD0B40761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57" name="Group 41">
            <a:extLst>
              <a:ext uri="{FF2B5EF4-FFF2-40B4-BE49-F238E27FC236}">
                <a16:creationId xmlns:a16="http://schemas.microsoft.com/office/drawing/2014/main" xmlns="" id="{3E239521-4E27-466E-9087-5C3D9CD1C9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F0939603-6562-4246-A9A6-CE0657B91F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Oval 43">
              <a:extLst>
                <a:ext uri="{FF2B5EF4-FFF2-40B4-BE49-F238E27FC236}">
                  <a16:creationId xmlns:a16="http://schemas.microsoft.com/office/drawing/2014/main" xmlns="" id="{4088B391-2267-4070-940E-1DFC16029F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C843D276-7F19-4B7B-A3C9-E92CF98257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Oval 45">
              <a:extLst>
                <a:ext uri="{FF2B5EF4-FFF2-40B4-BE49-F238E27FC236}">
                  <a16:creationId xmlns:a16="http://schemas.microsoft.com/office/drawing/2014/main" xmlns="" id="{F8BF858F-F5FD-4A7D-A74C-4DB4D07E1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1F6D2125-7D86-4D93-A5CB-0BCFE524B8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2A20C10-8367-4EE7-84F1-DA8FC32011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7D2F7B40-09B0-4DD4-B504-7BE155EED6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xmlns="" id="{0FFDC92C-6387-4BF1-9976-A0B078CE82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xmlns="" id="{2D368DE5-EE93-47F4-A759-0D6F94E1FC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C6AD4D91-560B-4DF8-B52B-A6BF83A6E2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xmlns="" id="{F12BC828-FAAE-455F-91DC-7ADCAC9DA8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604C76E-B7F2-4F1A-8741-FA3769E31A56}"/>
              </a:ext>
            </a:extLst>
          </p:cNvPr>
          <p:cNvSpPr/>
          <p:nvPr/>
        </p:nvSpPr>
        <p:spPr>
          <a:xfrm>
            <a:off x="1154955" y="973668"/>
            <a:ext cx="3133726" cy="1020232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i="0" kern="12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Ратне године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65289D-17A4-45C7-93FF-7EDEC0FA4C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54955" y="2120900"/>
            <a:ext cx="3133726" cy="3898900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90000"/>
              </a:lnSpc>
              <a:buFont typeface="Wingdings 3" charset="2"/>
              <a:buChar char=""/>
            </a:pPr>
            <a:r>
              <a:rPr lang="en-US" sz="1500" dirty="0" err="1"/>
              <a:t>Влада</a:t>
            </a:r>
            <a:r>
              <a:rPr lang="en-US" sz="1500" dirty="0"/>
              <a:t> </a:t>
            </a:r>
            <a:r>
              <a:rPr lang="en-US" sz="1500" dirty="0" err="1"/>
              <a:t>је</a:t>
            </a:r>
            <a:r>
              <a:rPr lang="en-US" sz="1500" dirty="0"/>
              <a:t> </a:t>
            </a:r>
            <a:r>
              <a:rPr lang="en-US" sz="1500" dirty="0" err="1"/>
              <a:t>илегално</a:t>
            </a:r>
            <a:r>
              <a:rPr lang="en-US" sz="1500" dirty="0"/>
              <a:t> </a:t>
            </a:r>
            <a:r>
              <a:rPr lang="en-US" sz="1500" dirty="0" err="1"/>
              <a:t>боравио</a:t>
            </a:r>
            <a:r>
              <a:rPr lang="en-US" sz="1500" dirty="0"/>
              <a:t> у </a:t>
            </a:r>
            <a:r>
              <a:rPr lang="en-US" sz="1500" dirty="0" err="1"/>
              <a:t>Београду</a:t>
            </a:r>
            <a:r>
              <a:rPr lang="en-US" sz="1500" dirty="0"/>
              <a:t> </a:t>
            </a:r>
            <a:r>
              <a:rPr lang="en-US" sz="1500" dirty="0" err="1"/>
              <a:t>око</a:t>
            </a:r>
            <a:r>
              <a:rPr lang="en-US" sz="1500" dirty="0"/>
              <a:t> </a:t>
            </a:r>
            <a:r>
              <a:rPr lang="en-US" sz="1500" dirty="0" err="1"/>
              <a:t>три</a:t>
            </a:r>
            <a:r>
              <a:rPr lang="en-US" sz="1500" dirty="0"/>
              <a:t> </a:t>
            </a:r>
            <a:r>
              <a:rPr lang="en-US" sz="1500" dirty="0" err="1"/>
              <a:t>месеца</a:t>
            </a:r>
            <a:r>
              <a:rPr lang="en-US" sz="1500" dirty="0"/>
              <a:t>, а </a:t>
            </a:r>
            <a:r>
              <a:rPr lang="en-US" sz="1500" dirty="0" err="1"/>
              <a:t>потом</a:t>
            </a:r>
            <a:r>
              <a:rPr lang="en-US" sz="1500" dirty="0"/>
              <a:t> </a:t>
            </a:r>
            <a:r>
              <a:rPr lang="en-US" sz="1500" dirty="0" err="1"/>
              <a:t>је</a:t>
            </a:r>
            <a:r>
              <a:rPr lang="en-US" sz="1500" dirty="0"/>
              <a:t> </a:t>
            </a:r>
            <a:r>
              <a:rPr lang="en-US" sz="1500" dirty="0" err="1"/>
              <a:t>ухапшен</a:t>
            </a:r>
            <a:r>
              <a:rPr lang="en-US" sz="1500" dirty="0"/>
              <a:t>. </a:t>
            </a:r>
            <a:r>
              <a:rPr lang="en-US" sz="1500" dirty="0" err="1"/>
              <a:t>Осуђен</a:t>
            </a:r>
            <a:r>
              <a:rPr lang="en-US" sz="1500" dirty="0"/>
              <a:t> </a:t>
            </a:r>
            <a:r>
              <a:rPr lang="en-US" sz="1500" dirty="0" err="1"/>
              <a:t>је</a:t>
            </a:r>
            <a:r>
              <a:rPr lang="en-US" sz="1500" dirty="0"/>
              <a:t> </a:t>
            </a:r>
            <a:r>
              <a:rPr lang="en-US" sz="1500" dirty="0" err="1"/>
              <a:t>на</a:t>
            </a:r>
            <a:r>
              <a:rPr lang="en-US" sz="1500" dirty="0"/>
              <a:t> </a:t>
            </a:r>
            <a:r>
              <a:rPr lang="en-US" sz="1500" dirty="0" err="1"/>
              <a:t>годину</a:t>
            </a:r>
            <a:r>
              <a:rPr lang="en-US" sz="1500" dirty="0"/>
              <a:t> </a:t>
            </a:r>
            <a:r>
              <a:rPr lang="en-US" sz="1500" dirty="0" err="1"/>
              <a:t>дана</a:t>
            </a:r>
            <a:r>
              <a:rPr lang="en-US" sz="1500" dirty="0"/>
              <a:t> </a:t>
            </a:r>
            <a:r>
              <a:rPr lang="en-US" sz="1500" dirty="0" err="1"/>
              <a:t>затвора</a:t>
            </a:r>
            <a:r>
              <a:rPr lang="en-US" sz="1500" dirty="0"/>
              <a:t>, </a:t>
            </a:r>
            <a:r>
              <a:rPr lang="en-US" sz="1500" dirty="0" err="1"/>
              <a:t>од</a:t>
            </a:r>
            <a:r>
              <a:rPr lang="en-US" sz="1500" dirty="0"/>
              <a:t> </a:t>
            </a:r>
            <a:r>
              <a:rPr lang="en-US" sz="1500" dirty="0" err="1"/>
              <a:t>чега</a:t>
            </a:r>
            <a:r>
              <a:rPr lang="en-US" sz="1500" dirty="0"/>
              <a:t> </a:t>
            </a:r>
            <a:r>
              <a:rPr lang="en-US" sz="1500" dirty="0" err="1"/>
              <a:t>је</a:t>
            </a:r>
            <a:r>
              <a:rPr lang="en-US" sz="1500" dirty="0"/>
              <a:t> </a:t>
            </a:r>
            <a:r>
              <a:rPr lang="en-US" sz="1500" dirty="0" err="1"/>
              <a:t>три</a:t>
            </a:r>
            <a:r>
              <a:rPr lang="en-US" sz="1500" dirty="0"/>
              <a:t> </a:t>
            </a:r>
            <a:r>
              <a:rPr lang="en-US" sz="1500" dirty="0" err="1"/>
              <a:t>месеца</a:t>
            </a:r>
            <a:r>
              <a:rPr lang="sr-Cyrl-RS" sz="1500" dirty="0"/>
              <a:t> провео</a:t>
            </a:r>
            <a:r>
              <a:rPr lang="en-US" sz="1500" dirty="0"/>
              <a:t> у </a:t>
            </a:r>
            <a:r>
              <a:rPr lang="en-US" sz="1500" dirty="0" err="1"/>
              <a:t>затвору</a:t>
            </a:r>
            <a:r>
              <a:rPr lang="en-US" sz="1500" dirty="0"/>
              <a:t> </a:t>
            </a:r>
            <a:r>
              <a:rPr lang="en-US" sz="1500" dirty="0" err="1"/>
              <a:t>на</a:t>
            </a:r>
            <a:r>
              <a:rPr lang="en-US" sz="1500" dirty="0"/>
              <a:t> </a:t>
            </a:r>
            <a:r>
              <a:rPr lang="en-US" sz="1500" dirty="0" err="1"/>
              <a:t>Ади</a:t>
            </a:r>
            <a:r>
              <a:rPr lang="en-US" sz="1500" dirty="0"/>
              <a:t> </a:t>
            </a:r>
            <a:r>
              <a:rPr lang="en-US" sz="1500" dirty="0" err="1"/>
              <a:t>Циганлији</a:t>
            </a:r>
            <a:r>
              <a:rPr lang="en-US" sz="1500" dirty="0"/>
              <a:t>, а </a:t>
            </a:r>
            <a:r>
              <a:rPr lang="en-US" sz="1500" dirty="0" err="1"/>
              <a:t>потом</a:t>
            </a:r>
            <a:r>
              <a:rPr lang="en-US" sz="1500" dirty="0"/>
              <a:t> </a:t>
            </a:r>
            <a:r>
              <a:rPr lang="en-US" sz="1500" dirty="0" err="1"/>
              <a:t>је</a:t>
            </a:r>
            <a:r>
              <a:rPr lang="en-US" sz="1500" dirty="0"/>
              <a:t> </a:t>
            </a:r>
            <a:r>
              <a:rPr lang="en-US" sz="1500" dirty="0" err="1"/>
              <a:t>пребачен</a:t>
            </a:r>
            <a:r>
              <a:rPr lang="en-US" sz="1500" dirty="0"/>
              <a:t> у </a:t>
            </a:r>
            <a:r>
              <a:rPr lang="en-US" sz="1500" dirty="0" err="1"/>
              <a:t>затвор</a:t>
            </a:r>
            <a:r>
              <a:rPr lang="en-US" sz="1500" dirty="0"/>
              <a:t> у </a:t>
            </a:r>
            <a:r>
              <a:rPr lang="en-US" sz="1500" dirty="0" err="1"/>
              <a:t>Марибору</a:t>
            </a:r>
            <a:r>
              <a:rPr lang="en-US" sz="1500" dirty="0"/>
              <a:t>, </a:t>
            </a:r>
            <a:r>
              <a:rPr lang="en-US" sz="1500" dirty="0" err="1"/>
              <a:t>где</a:t>
            </a:r>
            <a:r>
              <a:rPr lang="en-US" sz="1500" dirty="0"/>
              <a:t> </a:t>
            </a:r>
            <a:r>
              <a:rPr lang="en-US" sz="1500" dirty="0" err="1"/>
              <a:t>га</a:t>
            </a:r>
            <a:r>
              <a:rPr lang="en-US" sz="1500" dirty="0"/>
              <a:t> </a:t>
            </a:r>
            <a:r>
              <a:rPr lang="en-US" sz="1500" dirty="0" err="1"/>
              <a:t>је</a:t>
            </a:r>
            <a:r>
              <a:rPr lang="en-US" sz="1500" dirty="0"/>
              <a:t> </a:t>
            </a:r>
            <a:r>
              <a:rPr lang="en-US" sz="1500" dirty="0" err="1"/>
              <a:t>затекао</a:t>
            </a:r>
            <a:r>
              <a:rPr lang="en-US" sz="1500" dirty="0"/>
              <a:t> </a:t>
            </a:r>
            <a:r>
              <a:rPr lang="en-US" sz="1500" dirty="0" err="1"/>
              <a:t>Априлски</a:t>
            </a:r>
            <a:r>
              <a:rPr lang="en-US" sz="1500" dirty="0"/>
              <a:t> </a:t>
            </a:r>
            <a:r>
              <a:rPr lang="en-US" sz="1500" dirty="0" err="1"/>
              <a:t>рат</a:t>
            </a:r>
            <a:r>
              <a:rPr lang="en-US" sz="1500" dirty="0"/>
              <a:t> и </a:t>
            </a:r>
            <a:r>
              <a:rPr lang="en-US" sz="1500" dirty="0" err="1"/>
              <a:t>окупација</a:t>
            </a:r>
            <a:r>
              <a:rPr lang="en-US" sz="1500" dirty="0"/>
              <a:t> </a:t>
            </a:r>
            <a:r>
              <a:rPr lang="en-US" sz="1500" dirty="0" err="1"/>
              <a:t>Краљевине</a:t>
            </a:r>
            <a:r>
              <a:rPr lang="en-US" sz="1500" dirty="0"/>
              <a:t> </a:t>
            </a:r>
            <a:r>
              <a:rPr lang="en-US" sz="1500" dirty="0" err="1"/>
              <a:t>Југославије</a:t>
            </a:r>
            <a:r>
              <a:rPr lang="en-US" sz="1500" dirty="0"/>
              <a:t>. </a:t>
            </a:r>
            <a:r>
              <a:rPr lang="en-US" sz="1500" dirty="0" err="1"/>
              <a:t>Почетком</a:t>
            </a:r>
            <a:r>
              <a:rPr lang="en-US" sz="1500" dirty="0"/>
              <a:t> </a:t>
            </a:r>
            <a:r>
              <a:rPr lang="en-US" sz="1500" dirty="0" err="1"/>
              <a:t>јула</a:t>
            </a:r>
            <a:r>
              <a:rPr lang="en-US" sz="1500" dirty="0"/>
              <a:t> 1941. </a:t>
            </a:r>
            <a:r>
              <a:rPr lang="en-US" sz="1500" dirty="0" err="1"/>
              <a:t>године</a:t>
            </a:r>
            <a:r>
              <a:rPr lang="en-US" sz="1500" dirty="0"/>
              <a:t>, </a:t>
            </a:r>
            <a:r>
              <a:rPr lang="en-US" sz="1500" dirty="0" err="1"/>
              <a:t>приликом</a:t>
            </a:r>
            <a:r>
              <a:rPr lang="en-US" sz="1500" dirty="0"/>
              <a:t> </a:t>
            </a:r>
            <a:r>
              <a:rPr lang="en-US" sz="1500" dirty="0" err="1"/>
              <a:t>транспорта</a:t>
            </a:r>
            <a:r>
              <a:rPr lang="en-US" sz="1500" dirty="0"/>
              <a:t> </a:t>
            </a:r>
            <a:r>
              <a:rPr lang="en-US" sz="1500" dirty="0" err="1"/>
              <a:t>из</a:t>
            </a:r>
            <a:r>
              <a:rPr lang="en-US" sz="1500" dirty="0"/>
              <a:t> </a:t>
            </a:r>
            <a:r>
              <a:rPr lang="en-US" sz="1500" dirty="0" err="1"/>
              <a:t>Марибора</a:t>
            </a:r>
            <a:r>
              <a:rPr lang="en-US" sz="1500" dirty="0"/>
              <a:t> у </a:t>
            </a:r>
            <a:r>
              <a:rPr lang="en-US" sz="1500" dirty="0" err="1"/>
              <a:t>Србију</a:t>
            </a:r>
            <a:r>
              <a:rPr lang="en-US" sz="1500" dirty="0"/>
              <a:t>, </a:t>
            </a:r>
            <a:r>
              <a:rPr lang="en-US" sz="1500" dirty="0" err="1"/>
              <a:t>успео</a:t>
            </a:r>
            <a:r>
              <a:rPr lang="en-US" sz="1500" dirty="0"/>
              <a:t> </a:t>
            </a:r>
            <a:r>
              <a:rPr lang="en-US" sz="1500" dirty="0" err="1"/>
              <a:t>је</a:t>
            </a:r>
            <a:r>
              <a:rPr lang="en-US" sz="1500" dirty="0"/>
              <a:t> </a:t>
            </a:r>
            <a:r>
              <a:rPr lang="en-US" sz="1500" dirty="0" err="1"/>
              <a:t>да</a:t>
            </a:r>
            <a:r>
              <a:rPr lang="en-US" sz="1500" dirty="0"/>
              <a:t> </a:t>
            </a:r>
            <a:r>
              <a:rPr lang="en-US" sz="1500" dirty="0" err="1"/>
              <a:t>побегне</a:t>
            </a:r>
            <a:r>
              <a:rPr lang="en-US" sz="1500" dirty="0"/>
              <a:t> </a:t>
            </a:r>
            <a:r>
              <a:rPr lang="en-US" sz="1500" dirty="0" err="1"/>
              <a:t>из</a:t>
            </a:r>
            <a:r>
              <a:rPr lang="en-US" sz="1500" dirty="0"/>
              <a:t> </a:t>
            </a:r>
            <a:r>
              <a:rPr lang="en-US" sz="1500" dirty="0" err="1"/>
              <a:t>воза</a:t>
            </a:r>
            <a:r>
              <a:rPr lang="en-US" sz="1500" dirty="0"/>
              <a:t>. </a:t>
            </a:r>
          </a:p>
        </p:txBody>
      </p:sp>
      <p:pic>
        <p:nvPicPr>
          <p:cNvPr id="6" name="Picture 5" descr="A group of people in uniform posing for a photo&#10;&#10;Description automatically generated">
            <a:extLst>
              <a:ext uri="{FF2B5EF4-FFF2-40B4-BE49-F238E27FC236}">
                <a16:creationId xmlns:a16="http://schemas.microsoft.com/office/drawing/2014/main" xmlns="" id="{0CFE8B31-1C6E-4E2C-BD84-C4E2FDA4D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607" y="1535508"/>
            <a:ext cx="6391533" cy="3786983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BFD3DF8A-480D-4BB4-B603-B70596CFD6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39EED63-0F3B-4716-8D88-494BF70EF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13D2E340-0663-474B-992C-9192B5C45E57}" type="slidenum">
              <a:rPr lang="en-US" noProof="0" smtClean="0"/>
              <a:pPr defTabSz="914400">
                <a:spcAft>
                  <a:spcPts val="600"/>
                </a:spcAft>
              </a:pPr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610454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35241A2-6410-4559-87E3-15B22A37A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6</a:t>
            </a:fld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4C94F29-E6DC-4C0C-BCE8-AB79614ED1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1500" y="2800350"/>
            <a:ext cx="3842550" cy="2855913"/>
          </a:xfrm>
        </p:spPr>
        <p:txBody>
          <a:bodyPr>
            <a:normAutofit/>
          </a:bodyPr>
          <a:lstStyle/>
          <a:p>
            <a:pPr algn="l"/>
            <a:r>
              <a:rPr lang="sr-Latn-RS" sz="1500" dirty="0"/>
              <a:t>Током Прве непријатељске офанзиве, и повлачења из Посавине, Влада је са својим батаљоном учествовао у више борби у западној Србији и на Кадињачи</a:t>
            </a:r>
            <a:r>
              <a:rPr lang="sr-Cyrl-RS" sz="1500" dirty="0"/>
              <a:t>, </a:t>
            </a:r>
            <a:r>
              <a:rPr lang="sr-Latn-RS" sz="1500" dirty="0"/>
              <a:t>заједно са Космајским партизанским одредом, почетком јануара 1942. године, упућен је на терен Посавине да организује ОК КПЈ и настави оружану борбу против непријатеља.</a:t>
            </a:r>
          </a:p>
          <a:p>
            <a:pPr algn="l"/>
            <a:endParaRPr lang="sr-Cyrl-RS" sz="1800" i="1" u="none" strike="noStrike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D3E5739D-BAC4-4CD4-9C04-322F4E044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500" y="1670489"/>
            <a:ext cx="5444500" cy="385397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3B392B7-80BD-453A-8735-F3F62B3E8976}"/>
              </a:ext>
            </a:extLst>
          </p:cNvPr>
          <p:cNvSpPr/>
          <p:nvPr/>
        </p:nvSpPr>
        <p:spPr>
          <a:xfrm>
            <a:off x="948430" y="845283"/>
            <a:ext cx="3312851" cy="1650412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3000" b="1" i="1" dirty="0">
                <a:latin typeface="+mj-lt"/>
              </a:rPr>
              <a:t>Ратне године</a:t>
            </a:r>
            <a:endParaRPr lang="sr-Latn-RS" sz="30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4123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4FC976E-8A27-4E72-B034-071A97F68B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7603B6C-9001-43A6-A649-2FB87A57AA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9A470C3C-4F16-4152-94B7-B277E490E2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91B04907-A3D6-43D2-A085-F545B3C14E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7739A622-E5CB-4720-9EE2-700E778D51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CAA0E116-7201-4D9B-ACC0-24FD672809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DA4FDC90-6A2C-4E3F-A9CC-05E2BB034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104D7773-6EC3-4F97-8099-A1C13F1066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xmlns="" id="{2515E6AC-722A-4C99-986A-9D9FF0F923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xmlns="" id="{1BBCEC9C-87CE-409D-9883-2992FDEE59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xmlns="" id="{1AC3ED4B-528E-4C95-9B5B-8DF0EE3B5D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31043D6-3B63-4398-B86D-7201B1BFAA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57E8AB56-819A-49B9-B5F6-C1096F6933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3557D528-A227-4B3B-9023-2F3D0781F2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E8901DC2-8B37-4756-A389-A0681334D1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6E78D4E0-3EA7-43AA-AE34-F34662B0FB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5C70AAAD-4EB0-43E3-8E4D-75F92B4606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749D2068-B206-421D-91CC-778F558C66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900A61BF-A68C-44B8-90D9-A4FB9BAED3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A155D1C5-E5FE-48DE-8EA7-7BA3A72EBC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xmlns="" id="{514D1785-2D2F-4A7B-B13B-570D681DCD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xmlns="" id="{5E20AD47-8779-41F6-A0A5-0A36409AAA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677AAA6D-9071-4CA2-BEC8-F5C2E8132A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xmlns="" id="{23A94EDD-AB7C-4C78-A68E-AFE4CF15B4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17E0323-B857-4449-BB9D-371EFE3FF004}"/>
              </a:ext>
            </a:extLst>
          </p:cNvPr>
          <p:cNvSpPr/>
          <p:nvPr/>
        </p:nvSpPr>
        <p:spPr>
          <a:xfrm>
            <a:off x="1154955" y="973668"/>
            <a:ext cx="3133726" cy="1020232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b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Хапшење</a:t>
            </a:r>
            <a:r>
              <a:rPr lang="en-US" sz="23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2300" b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смрт</a:t>
            </a:r>
            <a:endParaRPr lang="en-US" sz="23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4C94F29-E6DC-4C0C-BCE8-AB79614ED1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54955" y="2120900"/>
            <a:ext cx="3133726" cy="3898900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90000"/>
              </a:lnSpc>
              <a:buFont typeface="Wingdings 3" charset="2"/>
              <a:buChar char=""/>
            </a:pPr>
            <a:r>
              <a:rPr lang="en-US" sz="1700" dirty="0" err="1">
                <a:effectLst/>
              </a:rPr>
              <a:t>Ту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је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Влада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остао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све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до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половине</a:t>
            </a:r>
            <a:r>
              <a:rPr lang="en-US" sz="1700" dirty="0">
                <a:effectLst/>
              </a:rPr>
              <a:t> </a:t>
            </a:r>
            <a:r>
              <a:rPr lang="en-US" sz="1700" u="none" strike="noStrike" dirty="0" err="1">
                <a:effectLst/>
              </a:rPr>
              <a:t>фебруара</a:t>
            </a:r>
            <a:r>
              <a:rPr lang="en-US" sz="1700" u="none" strike="noStrike" dirty="0">
                <a:effectLst/>
              </a:rPr>
              <a:t> 1942</a:t>
            </a:r>
            <a:r>
              <a:rPr lang="en-US" sz="1700" dirty="0">
                <a:effectLst/>
              </a:rPr>
              <a:t>. </a:t>
            </a:r>
            <a:r>
              <a:rPr lang="en-US" sz="1700" dirty="0" err="1">
                <a:effectLst/>
              </a:rPr>
              <a:t>године</a:t>
            </a:r>
            <a:r>
              <a:rPr lang="en-US" sz="1700" dirty="0">
                <a:effectLst/>
              </a:rPr>
              <a:t> у </a:t>
            </a:r>
            <a:r>
              <a:rPr lang="en-US" sz="1700" dirty="0" err="1">
                <a:effectLst/>
              </a:rPr>
              <a:t>околини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Ваљева</a:t>
            </a:r>
            <a:r>
              <a:rPr lang="en-US" sz="1700" dirty="0">
                <a:effectLst/>
              </a:rPr>
              <a:t>, </a:t>
            </a:r>
            <a:r>
              <a:rPr lang="en-US" sz="1700" dirty="0" err="1">
                <a:effectLst/>
              </a:rPr>
              <a:t>када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је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стигао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код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свог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кума</a:t>
            </a:r>
            <a:r>
              <a:rPr lang="en-US" sz="1700" dirty="0">
                <a:effectLst/>
              </a:rPr>
              <a:t> у </a:t>
            </a:r>
            <a:r>
              <a:rPr lang="en-US" sz="1700" dirty="0" err="1">
                <a:effectLst/>
              </a:rPr>
              <a:t>Грабовац</a:t>
            </a:r>
            <a:r>
              <a:rPr lang="en-US" sz="1700" dirty="0">
                <a:effectLst/>
              </a:rPr>
              <a:t>, </a:t>
            </a:r>
            <a:r>
              <a:rPr lang="en-US" sz="1700" dirty="0" err="1">
                <a:effectLst/>
              </a:rPr>
              <a:t>који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га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је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пријавио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квинслишким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властима</a:t>
            </a:r>
            <a:r>
              <a:rPr lang="en-US" sz="1700" dirty="0">
                <a:effectLst/>
              </a:rPr>
              <a:t>, </a:t>
            </a:r>
            <a:r>
              <a:rPr lang="en-US" sz="1700" dirty="0" err="1">
                <a:effectLst/>
              </a:rPr>
              <a:t>које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су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га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ухапсиле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заједно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са</a:t>
            </a:r>
            <a:r>
              <a:rPr lang="en-US" sz="1700" dirty="0">
                <a:effectLst/>
              </a:rPr>
              <a:t> </a:t>
            </a:r>
            <a:r>
              <a:rPr lang="en-US" sz="1700" u="none" strike="noStrike" dirty="0" err="1">
                <a:effectLst/>
              </a:rPr>
              <a:t>Будимиром</a:t>
            </a:r>
            <a:r>
              <a:rPr lang="en-US" sz="1700" u="none" strike="noStrike" dirty="0">
                <a:effectLst/>
              </a:rPr>
              <a:t> </a:t>
            </a:r>
            <a:r>
              <a:rPr lang="en-US" sz="1700" u="none" strike="noStrike" dirty="0" err="1">
                <a:effectLst/>
              </a:rPr>
              <a:t>Давидовићем</a:t>
            </a:r>
            <a:r>
              <a:rPr lang="en-US" sz="1700" dirty="0">
                <a:effectLst/>
              </a:rPr>
              <a:t>, и </a:t>
            </a:r>
            <a:r>
              <a:rPr lang="en-US" sz="1700" dirty="0" err="1">
                <a:effectLst/>
              </a:rPr>
              <a:t>спровеле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га</a:t>
            </a:r>
            <a:r>
              <a:rPr lang="en-US" sz="1700" dirty="0">
                <a:effectLst/>
              </a:rPr>
              <a:t> у </a:t>
            </a:r>
            <a:r>
              <a:rPr lang="en-US" sz="1700" dirty="0" err="1">
                <a:effectLst/>
              </a:rPr>
              <a:t>Ваљевски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затвор</a:t>
            </a:r>
            <a:r>
              <a:rPr lang="en-US" sz="1700" dirty="0">
                <a:effectLst/>
              </a:rPr>
              <a:t>, у </a:t>
            </a:r>
            <a:r>
              <a:rPr lang="en-US" sz="1700" dirty="0" err="1">
                <a:effectLst/>
              </a:rPr>
              <a:t>коме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је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осуђен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на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смрт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вешањем</a:t>
            </a:r>
            <a:r>
              <a:rPr lang="en-US" sz="1700" dirty="0">
                <a:effectLst/>
              </a:rPr>
              <a:t>. </a:t>
            </a:r>
            <a:r>
              <a:rPr lang="en-US" sz="1700" dirty="0" err="1">
                <a:effectLst/>
              </a:rPr>
              <a:t>Обешен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је</a:t>
            </a:r>
            <a:r>
              <a:rPr lang="en-US" sz="1700" dirty="0">
                <a:effectLst/>
              </a:rPr>
              <a:t> </a:t>
            </a:r>
            <a:r>
              <a:rPr lang="en-US" sz="1700" u="none" strike="noStrike" dirty="0">
                <a:effectLst/>
              </a:rPr>
              <a:t>27. </a:t>
            </a:r>
            <a:r>
              <a:rPr lang="en-US" sz="1700" u="none" strike="noStrike" dirty="0" err="1">
                <a:effectLst/>
              </a:rPr>
              <a:t>марта</a:t>
            </a:r>
            <a:r>
              <a:rPr lang="en-US" sz="1700" u="none" strike="noStrike" dirty="0">
                <a:effectLst/>
              </a:rPr>
              <a:t> 1942</a:t>
            </a:r>
            <a:r>
              <a:rPr lang="en-US" sz="1700" dirty="0">
                <a:effectLst/>
              </a:rPr>
              <a:t>. </a:t>
            </a:r>
            <a:r>
              <a:rPr lang="en-US" sz="1700" dirty="0" err="1">
                <a:effectLst/>
              </a:rPr>
              <a:t>године</a:t>
            </a:r>
            <a:r>
              <a:rPr lang="en-US" sz="1700" dirty="0">
                <a:effectLst/>
              </a:rPr>
              <a:t> у </a:t>
            </a:r>
            <a:r>
              <a:rPr lang="en-US" sz="1700" u="none" strike="noStrike" dirty="0" err="1">
                <a:effectLst/>
              </a:rPr>
              <a:t>Обреновцу</a:t>
            </a:r>
            <a:r>
              <a:rPr lang="en-US" sz="1700" dirty="0">
                <a:effectLst/>
              </a:rPr>
              <a:t>.</a:t>
            </a:r>
            <a:br>
              <a:rPr lang="en-US" sz="1700" dirty="0">
                <a:effectLst/>
              </a:rPr>
            </a:br>
            <a:endParaRPr lang="en-US" sz="1700" u="none" strike="noStrike" dirty="0"/>
          </a:p>
        </p:txBody>
      </p:sp>
      <p:pic>
        <p:nvPicPr>
          <p:cNvPr id="6" name="Picture 5" descr="A vintage photo of 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B375288A-AF29-423B-87E0-F18F651AA8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45" r="7892" b="2"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</p:spPr>
      </p:pic>
      <p:sp>
        <p:nvSpPr>
          <p:cNvPr id="51" name="Rectangle 38">
            <a:extLst>
              <a:ext uri="{FF2B5EF4-FFF2-40B4-BE49-F238E27FC236}">
                <a16:creationId xmlns:a16="http://schemas.microsoft.com/office/drawing/2014/main" xmlns="" id="{1EDC29B9-9A1E-484D-9BE4-A6BC330C6D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35241A2-6410-4559-87E3-15B22A37A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13D2E340-0663-474B-992C-9192B5C45E57}" type="slidenum">
              <a:rPr lang="en-US" noProof="0" smtClean="0"/>
              <a:pPr defTabSz="914400">
                <a:spcAft>
                  <a:spcPts val="600"/>
                </a:spcAft>
              </a:pPr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2999846813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4FC976E-8A27-4E72-B034-071A97F68B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7603B6C-9001-43A6-A649-2FB87A57AA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9A470C3C-4F16-4152-94B7-B277E490E2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91B04907-A3D6-43D2-A085-F545B3C14E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7739A622-E5CB-4720-9EE2-700E778D51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CAA0E116-7201-4D9B-ACC0-24FD672809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DA4FDC90-6A2C-4E3F-A9CC-05E2BB034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104D7773-6EC3-4F97-8099-A1C13F1066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xmlns="" id="{2515E6AC-722A-4C99-986A-9D9FF0F923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xmlns="" id="{1BBCEC9C-87CE-409D-9883-2992FDEE59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xmlns="" id="{1AC3ED4B-528E-4C95-9B5B-8DF0EE3B5D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31043D6-3B63-4398-B86D-7201B1BFAA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5BF82568-1A10-4641-B53A-E783AAD10B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1A3D0FDE-1217-4054-956A-5E679AD9DF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B4C24324-FAB8-4E90-BF7B-9719C4358E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772ECB2A-A355-44A9-963E-9A55CBF7C5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6E5E7D5B-5B2A-4857-9E49-836B237E9C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C355B74E-705E-4D3B-AF9B-1AA4DC2BC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xmlns="" id="{2380B8C1-4945-43C8-8E62-14BC1B4258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6200000">
              <a:off x="456397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xmlns="" id="{B179D13E-E1A8-4FC5-B60A-10092CC1E5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5922489">
              <a:off x="5475080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xmlns="" id="{AFA7659A-B03D-4352-B716-F721BA005C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689F0D4-AF81-464A-8DF4-17811A3EA062}"/>
              </a:ext>
            </a:extLst>
          </p:cNvPr>
          <p:cNvSpPr/>
          <p:nvPr/>
        </p:nvSpPr>
        <p:spPr>
          <a:xfrm>
            <a:off x="639098" y="629265"/>
            <a:ext cx="6209299" cy="1622322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О</a:t>
            </a:r>
            <a:r>
              <a:rPr lang="sr-Cyrl-RS" sz="36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рд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ен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Народног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хероја</a:t>
            </a:r>
            <a:endParaRPr lang="en-US" sz="36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4C94F29-E6DC-4C0C-BCE8-AB79614ED1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098" y="2418735"/>
            <a:ext cx="6209299" cy="38117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buFont typeface="Wingdings 3" charset="2"/>
              <a:buChar char=""/>
            </a:pPr>
            <a:r>
              <a:rPr lang="en-US" dirty="0" err="1">
                <a:effectLst/>
              </a:rPr>
              <a:t>Указом</a:t>
            </a:r>
            <a:r>
              <a:rPr lang="en-US" dirty="0">
                <a:effectLst/>
              </a:rPr>
              <a:t> </a:t>
            </a:r>
            <a:r>
              <a:rPr lang="en-US" u="none" strike="noStrike" dirty="0" err="1">
                <a:effectLst/>
              </a:rPr>
              <a:t>Президијума</a:t>
            </a:r>
            <a:r>
              <a:rPr lang="en-US" u="none" strike="noStrike" dirty="0">
                <a:effectLst/>
              </a:rPr>
              <a:t> </a:t>
            </a:r>
            <a:r>
              <a:rPr lang="en-US" u="none" strike="noStrike" dirty="0" err="1">
                <a:effectLst/>
              </a:rPr>
              <a:t>Народне</a:t>
            </a:r>
            <a:r>
              <a:rPr lang="en-US" u="none" strike="noStrike" dirty="0">
                <a:effectLst/>
              </a:rPr>
              <a:t> </a:t>
            </a:r>
            <a:r>
              <a:rPr lang="en-US" u="none" strike="noStrike" dirty="0" err="1">
                <a:effectLst/>
              </a:rPr>
              <a:t>скупштине</a:t>
            </a:r>
            <a:r>
              <a:rPr lang="en-US" dirty="0">
                <a:effectLst/>
              </a:rPr>
              <a:t> </a:t>
            </a:r>
            <a:r>
              <a:rPr lang="en-US" u="none" strike="noStrike" dirty="0" err="1">
                <a:effectLst/>
              </a:rPr>
              <a:t>Федеративне</a:t>
            </a:r>
            <a:r>
              <a:rPr lang="en-US" u="none" strike="noStrike" dirty="0">
                <a:effectLst/>
              </a:rPr>
              <a:t> </a:t>
            </a:r>
            <a:r>
              <a:rPr lang="en-US" u="none" strike="noStrike" dirty="0" err="1">
                <a:effectLst/>
              </a:rPr>
              <a:t>Народне</a:t>
            </a:r>
            <a:r>
              <a:rPr lang="en-US" u="none" strike="noStrike" dirty="0">
                <a:effectLst/>
              </a:rPr>
              <a:t> </a:t>
            </a:r>
            <a:r>
              <a:rPr lang="en-US" u="none" strike="noStrike" dirty="0" err="1">
                <a:effectLst/>
              </a:rPr>
              <a:t>Републике</a:t>
            </a:r>
            <a:r>
              <a:rPr lang="en-US" u="none" strike="noStrike" dirty="0">
                <a:effectLst/>
              </a:rPr>
              <a:t> </a:t>
            </a:r>
            <a:r>
              <a:rPr lang="en-US" u="none" strike="noStrike" dirty="0" err="1">
                <a:effectLst/>
              </a:rPr>
              <a:t>Југославије</a:t>
            </a:r>
            <a:r>
              <a:rPr lang="en-US" dirty="0">
                <a:effectLst/>
              </a:rPr>
              <a:t>, </a:t>
            </a:r>
            <a:r>
              <a:rPr lang="en-US" u="none" strike="noStrike" dirty="0">
                <a:effectLst/>
              </a:rPr>
              <a:t>14. </a:t>
            </a:r>
            <a:r>
              <a:rPr lang="en-US" u="none" strike="noStrike" dirty="0" err="1">
                <a:effectLst/>
              </a:rPr>
              <a:t>децембра</a:t>
            </a:r>
            <a:r>
              <a:rPr lang="en-US" dirty="0">
                <a:effectLst/>
              </a:rPr>
              <a:t> </a:t>
            </a:r>
            <a:r>
              <a:rPr lang="en-US" u="none" strike="noStrike" dirty="0">
                <a:effectLst/>
              </a:rPr>
              <a:t>1949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године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проглашен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је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за</a:t>
            </a:r>
            <a:r>
              <a:rPr lang="en-US" dirty="0">
                <a:effectLst/>
              </a:rPr>
              <a:t> </a:t>
            </a:r>
            <a:r>
              <a:rPr lang="sr-Cyrl-RS" dirty="0"/>
              <a:t>Н</a:t>
            </a:r>
            <a:r>
              <a:rPr lang="en-US" u="none" strike="noStrike" dirty="0" err="1">
                <a:effectLst/>
              </a:rPr>
              <a:t>ародног</a:t>
            </a:r>
            <a:r>
              <a:rPr lang="en-US" u="none" strike="noStrike" dirty="0">
                <a:effectLst/>
              </a:rPr>
              <a:t> </a:t>
            </a:r>
            <a:r>
              <a:rPr lang="en-US" u="none" strike="noStrike" dirty="0" err="1">
                <a:effectLst/>
              </a:rPr>
              <a:t>хероја</a:t>
            </a:r>
            <a:r>
              <a:rPr lang="en-US" u="none" strike="noStrike" dirty="0">
                <a:effectLst/>
              </a:rPr>
              <a:t>.</a:t>
            </a:r>
            <a:endParaRPr lang="en-US" u="none" strike="noStrike" dirty="0"/>
          </a:p>
        </p:txBody>
      </p:sp>
      <p:pic>
        <p:nvPicPr>
          <p:cNvPr id="6" name="Picture 5" descr="A picture containing sitting, pair, table, laying&#10;&#10;Description automatically generated">
            <a:extLst>
              <a:ext uri="{FF2B5EF4-FFF2-40B4-BE49-F238E27FC236}">
                <a16:creationId xmlns:a16="http://schemas.microsoft.com/office/drawing/2014/main" xmlns="" id="{7C2A2655-ADBB-44BC-96EA-C92D26267F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40" r="-3" b="-3"/>
          <a:stretch/>
        </p:blipFill>
        <p:spPr>
          <a:xfrm rot="16200000">
            <a:off x="6749758" y="1436690"/>
            <a:ext cx="5585369" cy="400220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8CED34E-94D1-45D6-A770-785273CEB4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35241A2-6410-4559-87E3-15B22A37A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13D2E340-0663-474B-992C-9192B5C45E57}" type="slidenum">
              <a:rPr lang="en-US" noProof="0" smtClean="0"/>
              <a:pPr defTabSz="914400">
                <a:spcAft>
                  <a:spcPts val="600"/>
                </a:spcAft>
              </a:pPr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507341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CB284D6-5D06-4075-8F79-B2450811A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925BD14E-E80C-4D5D-9B7F-682599FC65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C41E91B6-51C9-4B71-BAC1-94D383F098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1307A699-7B11-4E75-B662-6F118EC2D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D783F439-A42B-4B48-8120-82C1E64647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031D9CE6-FAEC-4760-BF2C-10BFC9AB30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5744417C-DD05-42C9-9506-7A7DBF83BA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D4D17555-3BE5-4AB0-95A5-6E1DC3622F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xmlns="" id="{78C257EF-1C1B-40D8-90AF-D6E24B280A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xmlns="" id="{69D8E58C-4D5E-4113-BDFE-39E3EC7615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xmlns="" id="{A11B6204-F711-4482-AB08-EF7223B2FF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AA49B63-178B-41DF-B739-5C277707CB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E73D3481-3E23-4B7A-A316-DD084230B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B4FBEDF2-EF57-4002-A605-673E5D0B21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43356326-7048-4597-B6F4-5FF27A054E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D067FDE8-B371-4C07-83B4-0F87ACDEFA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2BBA6DDD-068A-406A-A1CE-BF27FEBD3A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193FF853-0A46-4F82-8A7D-390B21A89D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B27507DC-79B3-43D3-B630-B66FBD31D8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31DF36C7-D50D-414B-A7EA-9BAB3EA37B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xmlns="" id="{A6A3D491-4A77-462A-ABC3-15E024255F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9597CC08-B152-4FAD-A4AE-1BAEF9EA678C}"/>
              </a:ext>
            </a:extLst>
          </p:cNvPr>
          <p:cNvSpPr/>
          <p:nvPr/>
        </p:nvSpPr>
        <p:spPr>
          <a:xfrm>
            <a:off x="750057" y="682113"/>
            <a:ext cx="6072776" cy="1622322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r-Cyrl-RS" sz="36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Сећање на Владу Аксентијевића</a:t>
            </a:r>
            <a:endParaRPr lang="en-US" sz="36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4C94F29-E6DC-4C0C-BCE8-AB79614ED1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098" y="2405849"/>
            <a:ext cx="6072776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buFont typeface="Wingdings 3" charset="2"/>
              <a:buChar char=""/>
            </a:pPr>
            <a:r>
              <a:rPr lang="en-US" u="none" strike="noStrike" dirty="0"/>
              <a:t>У </a:t>
            </a:r>
            <a:r>
              <a:rPr lang="en-US" u="none" strike="noStrike" dirty="0" err="1"/>
              <a:t>знак</a:t>
            </a:r>
            <a:r>
              <a:rPr lang="en-US" u="none" strike="noStrike" dirty="0"/>
              <a:t> </a:t>
            </a:r>
            <a:r>
              <a:rPr lang="en-US" u="none" strike="noStrike" dirty="0" err="1"/>
              <a:t>сећања</a:t>
            </a:r>
            <a:r>
              <a:rPr lang="en-US" u="none" strike="noStrike" dirty="0"/>
              <a:t> </a:t>
            </a:r>
            <a:r>
              <a:rPr lang="en-US" u="none" strike="noStrike" dirty="0" err="1"/>
              <a:t>на</a:t>
            </a:r>
            <a:r>
              <a:rPr lang="en-US" u="none" strike="noStrike" dirty="0"/>
              <a:t> </a:t>
            </a:r>
            <a:r>
              <a:rPr lang="en-US" u="none" strike="noStrike" dirty="0" err="1"/>
              <a:t>Владу</a:t>
            </a:r>
            <a:r>
              <a:rPr lang="en-US" u="none" strike="noStrike" dirty="0"/>
              <a:t> </a:t>
            </a:r>
            <a:r>
              <a:rPr lang="en-US" u="none" strike="noStrike" dirty="0" err="1"/>
              <a:t>Аксентијевића</a:t>
            </a:r>
            <a:r>
              <a:rPr lang="en-US" u="none" strike="noStrike" dirty="0"/>
              <a:t>, </a:t>
            </a:r>
            <a:r>
              <a:rPr lang="en-US" u="none" strike="noStrike" dirty="0" err="1"/>
              <a:t>по</a:t>
            </a:r>
            <a:r>
              <a:rPr lang="en-US" u="none" strike="noStrike" dirty="0"/>
              <a:t> </a:t>
            </a:r>
            <a:r>
              <a:rPr lang="en-US" u="none" strike="noStrike" dirty="0" err="1"/>
              <a:t>њему</a:t>
            </a:r>
            <a:r>
              <a:rPr lang="en-US" u="none" strike="noStrike" dirty="0"/>
              <a:t> </a:t>
            </a:r>
            <a:r>
              <a:rPr lang="sr-Cyrl-RS" u="none" strike="noStrike" dirty="0"/>
              <a:t>је названа </a:t>
            </a:r>
            <a:r>
              <a:rPr lang="en-US" u="none" strike="noStrike" dirty="0" err="1"/>
              <a:t>једна</a:t>
            </a:r>
            <a:r>
              <a:rPr lang="en-US" u="none" strike="noStrike" dirty="0"/>
              <a:t> </a:t>
            </a:r>
            <a:r>
              <a:rPr lang="en-US" u="none" strike="noStrike" dirty="0" err="1"/>
              <a:t>библиотека</a:t>
            </a:r>
            <a:r>
              <a:rPr lang="en-US" u="none" strike="noStrike" dirty="0"/>
              <a:t> у </a:t>
            </a:r>
            <a:r>
              <a:rPr lang="en-US" u="none" strike="noStrike" dirty="0" err="1"/>
              <a:t>Обреновцу</a:t>
            </a:r>
            <a:r>
              <a:rPr lang="sr-Cyrl-RS" u="none" strike="noStrike" dirty="0"/>
              <a:t>.</a:t>
            </a:r>
            <a:endParaRPr lang="en-US" u="none" strike="noStrike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20FD2EC6-4CDE-490A-8B7A-0BB301377B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xmlns="" id="{3A5FCDEE-F565-4C8B-913B-7726CA172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13D2E340-0663-474B-992C-9192B5C45E57}" type="slidenum">
              <a:rPr lang="en-US" noProof="0" smtClean="0"/>
              <a:pPr defTabSz="914400">
                <a:spcAft>
                  <a:spcPts val="600"/>
                </a:spcAft>
              </a:pPr>
              <a:t>9</a:t>
            </a:fld>
            <a:endParaRPr lang="en-US" noProof="0"/>
          </a:p>
        </p:txBody>
      </p:sp>
      <p:pic>
        <p:nvPicPr>
          <p:cNvPr id="10" name="Picture 9" descr="A store in a brick building&#10;&#10;Description automatically generated">
            <a:extLst>
              <a:ext uri="{FF2B5EF4-FFF2-40B4-BE49-F238E27FC236}">
                <a16:creationId xmlns:a16="http://schemas.microsoft.com/office/drawing/2014/main" xmlns="" id="{2023631C-9E3D-4E8A-99F6-7B1360F2C2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58" r="2326" b="-1"/>
          <a:stretch/>
        </p:blipFill>
        <p:spPr>
          <a:xfrm>
            <a:off x="7264462" y="2781530"/>
            <a:ext cx="4125317" cy="271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318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77EC923-6023-4411-8330-A0042153EE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0E032F-2E55-4A86-BB2D-1A317C6429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B4AFBF-E012-4607-B95C-D9E661912AC6}">
  <ds:schemaRefs>
    <ds:schemaRef ds:uri="16c05727-aa75-4e4a-9b5f-8a80a1165891"/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158</Words>
  <Application>Microsoft Office PowerPoint</Application>
  <PresentationFormat>Custom</PresentationFormat>
  <Paragraphs>32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Ion Boardroom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Моја школа – ОШ Влада Аксентијевић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Jelena Mitrović</dc:creator>
  <cp:lastModifiedBy>Don Dusan Korleone</cp:lastModifiedBy>
  <cp:revision>6</cp:revision>
  <dcterms:created xsi:type="dcterms:W3CDTF">2020-10-24T22:33:20Z</dcterms:created>
  <dcterms:modified xsi:type="dcterms:W3CDTF">2020-10-25T11:54:57Z</dcterms:modified>
</cp:coreProperties>
</file>